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ppt/_rels/presentation.xml.rels" ContentType="application/vnd.openxmlformats-package.relationships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_rels/slide8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12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0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7.xml.rels" ContentType="application/vnd.openxmlformats-package.relationships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media/image2.png" ContentType="image/png"/>
  <Override PartName="/ppt/media/image1.png" ContentType="image/png"/>
  <Override PartName="/ppt/media/image3.png" ContentType="image/png"/>
  <Override PartName="/ppt/media/image4.png" ContentType="image/png"/>
  <Override PartName="/ppt/media/image6.png" ContentType="image/png"/>
  <Override PartName="/ppt/media/image5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4.png" ContentType="image/png"/>
  <Override PartName="/ppt/media/image13.png" ContentType="image/png"/>
  <Override PartName="/ppt/media/image12.png" ContentType="image/png"/>
  <Override PartName="/ppt/media/image16.png" ContentType="image/png"/>
  <Override PartName="/ppt/media/image15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10.png" ContentType="image/png"/>
  <Override PartName="/ppt/media/image11.png" ContentType="image/png"/>
  <Override PartName="/ppt/presProps.xml" ContentType="application/vnd.openxmlformats-officedocument.presentationml.presPro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_rels/.rels" ContentType="application/vnd.openxmlformats-package.relationshi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dd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Полилиния: фигура 6"/>
          <p:cNvSpPr/>
          <p:nvPr/>
        </p:nvSpPr>
        <p:spPr>
          <a:xfrm rot="19064400">
            <a:off x="1256400" y="1847880"/>
            <a:ext cx="12814920" cy="5394240"/>
          </a:xfrm>
          <a:custGeom>
            <a:avLst/>
            <a:gdLst/>
            <a:ahLst/>
            <a:rect l="l" t="t" r="r" b="b"/>
            <a:pathLst>
              <a:path w="12815190" h="5394494">
                <a:moveTo>
                  <a:pt x="10198143" y="0"/>
                </a:moveTo>
                <a:lnTo>
                  <a:pt x="12815190" y="2377859"/>
                </a:lnTo>
                <a:lnTo>
                  <a:pt x="10074264" y="5394494"/>
                </a:lnTo>
                <a:lnTo>
                  <a:pt x="5937125" y="5394494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Прямоугольник 7"/>
          <p:cNvSpPr/>
          <p:nvPr/>
        </p:nvSpPr>
        <p:spPr>
          <a:xfrm>
            <a:off x="695160" y="549360"/>
            <a:ext cx="10801080" cy="57589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algn="tl" blurRad="177840" dir="2158768" dist="189958" rotWithShape="0">
              <a:srgbClr val="000000">
                <a:alpha val="3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Полилиния: фигура 4"/>
          <p:cNvSpPr/>
          <p:nvPr/>
        </p:nvSpPr>
        <p:spPr>
          <a:xfrm rot="19064400">
            <a:off x="1256400" y="1847880"/>
            <a:ext cx="12814920" cy="5394240"/>
          </a:xfrm>
          <a:custGeom>
            <a:avLst/>
            <a:gdLst/>
            <a:ahLst/>
            <a:rect l="l" t="t" r="r" b="b"/>
            <a:pathLst>
              <a:path w="12815190" h="5394494">
                <a:moveTo>
                  <a:pt x="10198143" y="0"/>
                </a:moveTo>
                <a:lnTo>
                  <a:pt x="12815190" y="2377859"/>
                </a:lnTo>
                <a:lnTo>
                  <a:pt x="10074264" y="5394494"/>
                </a:lnTo>
                <a:lnTo>
                  <a:pt x="5937125" y="5394494"/>
                </a:lnTo>
                <a:lnTo>
                  <a:pt x="0" y="0"/>
                </a:lnTo>
                <a:close/>
              </a:path>
            </a:pathLst>
          </a:custGeom>
          <a:solidFill>
            <a:srgbClr val="8eb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Прямоугольник 5"/>
          <p:cNvSpPr/>
          <p:nvPr/>
        </p:nvSpPr>
        <p:spPr>
          <a:xfrm>
            <a:off x="695160" y="549360"/>
            <a:ext cx="10801080" cy="57589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algn="tl" blurRad="177840" dir="2158768" dist="189958" rotWithShape="0">
              <a:srgbClr val="000000">
                <a:alpha val="3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hyperlink" Target="https://bus.gov.ru/" TargetMode="External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3"/>
          <p:cNvSpPr/>
          <p:nvPr/>
        </p:nvSpPr>
        <p:spPr>
          <a:xfrm>
            <a:off x="681480" y="554040"/>
            <a:ext cx="10814760" cy="5754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43" name="Группа 4"/>
          <p:cNvGrpSpPr/>
          <p:nvPr/>
        </p:nvGrpSpPr>
        <p:grpSpPr>
          <a:xfrm>
            <a:off x="9077040" y="873000"/>
            <a:ext cx="2220480" cy="2058840"/>
            <a:chOff x="9077040" y="873000"/>
            <a:chExt cx="2220480" cy="2058840"/>
          </a:xfrm>
        </p:grpSpPr>
        <p:sp>
          <p:nvSpPr>
            <p:cNvPr id="44" name="Прямая соединительная линия 5"/>
            <p:cNvSpPr/>
            <p:nvPr/>
          </p:nvSpPr>
          <p:spPr>
            <a:xfrm>
              <a:off x="9077040" y="873000"/>
              <a:ext cx="2220120" cy="36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5" name="Прямая соединительная линия 6"/>
            <p:cNvSpPr/>
            <p:nvPr/>
          </p:nvSpPr>
          <p:spPr>
            <a:xfrm flipV="1">
              <a:off x="11297160" y="873000"/>
              <a:ext cx="360" cy="205884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46" name="Группа 7"/>
          <p:cNvGrpSpPr/>
          <p:nvPr/>
        </p:nvGrpSpPr>
        <p:grpSpPr>
          <a:xfrm>
            <a:off x="8916120" y="987120"/>
            <a:ext cx="2220480" cy="2059200"/>
            <a:chOff x="8916120" y="987120"/>
            <a:chExt cx="2220480" cy="2059200"/>
          </a:xfrm>
        </p:grpSpPr>
        <p:sp>
          <p:nvSpPr>
            <p:cNvPr id="47" name="Прямая соединительная линия 8"/>
            <p:cNvSpPr/>
            <p:nvPr/>
          </p:nvSpPr>
          <p:spPr>
            <a:xfrm>
              <a:off x="8916120" y="987120"/>
              <a:ext cx="2220120" cy="360"/>
            </a:xfrm>
            <a:prstGeom prst="line">
              <a:avLst/>
            </a:prstGeom>
            <a:ln w="19050">
              <a:solidFill>
                <a:srgbClr val="ded9e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8" name="Прямая соединительная линия 9"/>
            <p:cNvSpPr/>
            <p:nvPr/>
          </p:nvSpPr>
          <p:spPr>
            <a:xfrm flipV="1">
              <a:off x="11136240" y="987120"/>
              <a:ext cx="360" cy="2059200"/>
            </a:xfrm>
            <a:prstGeom prst="line">
              <a:avLst/>
            </a:prstGeom>
            <a:ln w="19050">
              <a:solidFill>
                <a:srgbClr val="ded9e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49" name="Группа 10"/>
          <p:cNvGrpSpPr/>
          <p:nvPr/>
        </p:nvGrpSpPr>
        <p:grpSpPr>
          <a:xfrm>
            <a:off x="1056960" y="3568680"/>
            <a:ext cx="2220120" cy="2059200"/>
            <a:chOff x="1056960" y="3568680"/>
            <a:chExt cx="2220120" cy="2059200"/>
          </a:xfrm>
        </p:grpSpPr>
        <p:sp>
          <p:nvSpPr>
            <p:cNvPr id="50" name="Прямая соединительная линия 11"/>
            <p:cNvSpPr/>
            <p:nvPr/>
          </p:nvSpPr>
          <p:spPr>
            <a:xfrm flipH="1">
              <a:off x="1056960" y="5627520"/>
              <a:ext cx="2220120" cy="36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51" name="Прямая соединительная линия 12"/>
            <p:cNvSpPr/>
            <p:nvPr/>
          </p:nvSpPr>
          <p:spPr>
            <a:xfrm>
              <a:off x="1056960" y="3568680"/>
              <a:ext cx="360" cy="205884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52" name="Группа 13"/>
          <p:cNvGrpSpPr/>
          <p:nvPr/>
        </p:nvGrpSpPr>
        <p:grpSpPr>
          <a:xfrm>
            <a:off x="896040" y="3682800"/>
            <a:ext cx="2220120" cy="2059200"/>
            <a:chOff x="896040" y="3682800"/>
            <a:chExt cx="2220120" cy="2059200"/>
          </a:xfrm>
        </p:grpSpPr>
        <p:sp>
          <p:nvSpPr>
            <p:cNvPr id="53" name="Прямая соединительная линия 14"/>
            <p:cNvSpPr/>
            <p:nvPr/>
          </p:nvSpPr>
          <p:spPr>
            <a:xfrm flipH="1">
              <a:off x="896040" y="5741640"/>
              <a:ext cx="2220120" cy="360"/>
            </a:xfrm>
            <a:prstGeom prst="line">
              <a:avLst/>
            </a:prstGeom>
            <a:ln w="19050">
              <a:solidFill>
                <a:srgbClr val="ded9e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54" name="Прямая соединительная линия 15"/>
            <p:cNvSpPr/>
            <p:nvPr/>
          </p:nvSpPr>
          <p:spPr>
            <a:xfrm>
              <a:off x="896040" y="3682800"/>
              <a:ext cx="360" cy="2058840"/>
            </a:xfrm>
            <a:prstGeom prst="line">
              <a:avLst/>
            </a:prstGeom>
            <a:ln w="19050">
              <a:solidFill>
                <a:srgbClr val="ded9e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55" name="TextBox 16"/>
          <p:cNvSpPr/>
          <p:nvPr/>
        </p:nvSpPr>
        <p:spPr>
          <a:xfrm>
            <a:off x="7194960" y="4598280"/>
            <a:ext cx="376416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ru-RU" sz="1800" spc="-1" strike="noStrike">
                <a:solidFill>
                  <a:srgbClr val="1d87ca"/>
                </a:solidFill>
                <a:latin typeface="Montserrat"/>
              </a:rPr>
              <a:t>Докладчик: Ю.В. Пикунова,</a:t>
            </a:r>
            <a:endParaRPr b="0" lang="ru-RU" sz="18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1d87ca"/>
                </a:solidFill>
                <a:latin typeface="Montserrat"/>
              </a:rPr>
              <a:t>Главный специалист</a:t>
            </a:r>
            <a:endParaRPr b="0" lang="ru-RU" sz="18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1d87ca"/>
                </a:solidFill>
                <a:latin typeface="Montserrat"/>
              </a:rPr>
              <a:t>ООО «Эмпирика»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6" name="Прямоугольный треугольник 17"/>
          <p:cNvSpPr/>
          <p:nvPr/>
        </p:nvSpPr>
        <p:spPr>
          <a:xfrm flipV="1">
            <a:off x="478080" y="376920"/>
            <a:ext cx="2126160" cy="1816920"/>
          </a:xfrm>
          <a:prstGeom prst="rtTriangle">
            <a:avLst/>
          </a:prstGeom>
          <a:solidFill>
            <a:srgbClr val="9e12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7" name="Прямоугольный треугольник 19"/>
          <p:cNvSpPr/>
          <p:nvPr/>
        </p:nvSpPr>
        <p:spPr>
          <a:xfrm flipV="1">
            <a:off x="838440" y="706320"/>
            <a:ext cx="2126160" cy="1816920"/>
          </a:xfrm>
          <a:prstGeom prst="rtTriangle">
            <a:avLst/>
          </a:prstGeom>
          <a:solidFill>
            <a:srgbClr val="1d87ca"/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8" name="Прямоугольник: скругленные углы 2"/>
          <p:cNvSpPr/>
          <p:nvPr/>
        </p:nvSpPr>
        <p:spPr>
          <a:xfrm>
            <a:off x="1867320" y="1929600"/>
            <a:ext cx="8750880" cy="2046240"/>
          </a:xfrm>
          <a:prstGeom prst="roundRect">
            <a:avLst>
              <a:gd name="adj" fmla="val 12798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928160" y="2309760"/>
            <a:ext cx="8567640" cy="200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x-none" sz="1800" spc="-1" strike="noStrike">
                <a:solidFill>
                  <a:srgbClr val="ffffff"/>
                </a:solidFill>
                <a:latin typeface="Times New Roman"/>
              </a:rPr>
              <a:t>РЕЗУЛЬТАТ</a:t>
            </a:r>
            <a:r>
              <a:rPr b="1" lang="ru-RU" sz="1800" spc="-1" strike="noStrike">
                <a:solidFill>
                  <a:srgbClr val="ffffff"/>
                </a:solidFill>
                <a:latin typeface="Times New Roman"/>
              </a:rPr>
              <a:t>Ы</a:t>
            </a:r>
            <a:r>
              <a:rPr b="1" lang="x-none" sz="1800" spc="-1" strike="noStrike">
                <a:solidFill>
                  <a:srgbClr val="ffffff"/>
                </a:solidFill>
                <a:latin typeface="Times New Roman"/>
              </a:rPr>
              <a:t> СБОРА И ОБОБЩЕНИЯ ИНФОРМАЦИИ О КАЧЕСТВЕ УСЛОВИЙ ОКАЗАНИЯ УСЛУГ ГОСУДАРСТВЕННЫМИ И МУНИЦИПАЛЬНЫМИ ОРГАНИЗАЦИЯМИ КУЛЬТУРЫ </a:t>
            </a:r>
            <a:r>
              <a:rPr b="1" lang="ru-RU" sz="1800" spc="-1" strike="noStrike">
                <a:solidFill>
                  <a:srgbClr val="ffffff"/>
                </a:solidFill>
                <a:latin typeface="Times New Roman"/>
              </a:rPr>
              <a:t>АЛТАЙСКОГО КРАЯ</a:t>
            </a:r>
            <a:br/>
            <a:r>
              <a:rPr b="1" lang="x-none" sz="1800" spc="-1" strike="noStrike">
                <a:solidFill>
                  <a:srgbClr val="ffffff"/>
                </a:solidFill>
                <a:latin typeface="Times New Roman"/>
              </a:rPr>
              <a:t> </a:t>
            </a:r>
            <a:br/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рямоугольник 1"/>
          <p:cNvSpPr/>
          <p:nvPr/>
        </p:nvSpPr>
        <p:spPr>
          <a:xfrm>
            <a:off x="1394640" y="1969920"/>
            <a:ext cx="9097560" cy="40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Сбор и обобщение информации о качестве условий оказания услуг осуществлялись в соответствии с показателями, характеризующими общие критерии оценки условий качества оказания услуг: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000" spc="-1" strike="noStrike">
              <a:latin typeface="Arial"/>
            </a:endParaRPr>
          </a:p>
          <a:p>
            <a:pPr marL="457200" indent="-45720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Показатели, характеризующие открытость и доступность информации об организации;</a:t>
            </a:r>
            <a:endParaRPr b="0" lang="ru-RU" sz="2000" spc="-1" strike="noStrike">
              <a:latin typeface="Arial"/>
            </a:endParaRPr>
          </a:p>
          <a:p>
            <a:pPr marL="457200" indent="-45720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Показатели, характеризующие комфортность условий оказания услуг;</a:t>
            </a:r>
            <a:endParaRPr b="0" lang="ru-RU" sz="2000" spc="-1" strike="noStrike">
              <a:latin typeface="Arial"/>
            </a:endParaRPr>
          </a:p>
          <a:p>
            <a:pPr marL="457200" indent="-45720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Показатели, характеризующие доступность услуг для инвалидов;</a:t>
            </a:r>
            <a:endParaRPr b="0" lang="ru-RU" sz="2000" spc="-1" strike="noStrike">
              <a:latin typeface="Arial"/>
            </a:endParaRPr>
          </a:p>
          <a:p>
            <a:pPr marL="457200" indent="-45720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Показатели, характеризующие доброжелательность и вежливость работников организации;</a:t>
            </a:r>
            <a:endParaRPr b="0" lang="ru-RU" sz="2000" spc="-1" strike="noStrike">
              <a:latin typeface="Arial"/>
            </a:endParaRPr>
          </a:p>
          <a:p>
            <a:pPr marL="457200" indent="-45720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Показатели, характеризующие удовлетворенность условиями оказания услуг.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61" name="Полилиния: фигура 3"/>
          <p:cNvSpPr/>
          <p:nvPr/>
        </p:nvSpPr>
        <p:spPr>
          <a:xfrm>
            <a:off x="695160" y="546120"/>
            <a:ext cx="7343280" cy="943920"/>
          </a:xfrm>
          <a:custGeom>
            <a:avLst/>
            <a:gdLst/>
            <a:ahLst/>
            <a:rect l="l" t="t" r="r" b="b"/>
            <a:pathLst>
              <a:path w="7343540" h="944252">
                <a:moveTo>
                  <a:pt x="0" y="0"/>
                </a:moveTo>
                <a:lnTo>
                  <a:pt x="7343540" y="0"/>
                </a:lnTo>
                <a:lnTo>
                  <a:pt x="6284578" y="944252"/>
                </a:lnTo>
                <a:lnTo>
                  <a:pt x="0" y="944252"/>
                </a:lnTo>
                <a:close/>
              </a:path>
            </a:pathLst>
          </a:custGeom>
          <a:solidFill>
            <a:srgbClr val="1a8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2" name="TextBox 4"/>
          <p:cNvSpPr/>
          <p:nvPr/>
        </p:nvSpPr>
        <p:spPr>
          <a:xfrm>
            <a:off x="1230840" y="794880"/>
            <a:ext cx="5895720" cy="43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701"/>
              </a:lnSpc>
              <a:buNone/>
            </a:pPr>
            <a:r>
              <a:rPr b="0" lang="ru-RU" sz="2800" spc="-1" strike="noStrike">
                <a:solidFill>
                  <a:srgbClr val="ffffff"/>
                </a:solidFill>
                <a:latin typeface="Montserrat SemiBold"/>
              </a:rPr>
              <a:t>Показатели НОК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Номер слайда 5"/>
          <p:cNvSpPr/>
          <p:nvPr/>
        </p:nvSpPr>
        <p:spPr>
          <a:xfrm>
            <a:off x="11171880" y="5943600"/>
            <a:ext cx="3412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fld id="{843A2300-456E-4ADB-92D7-307901CACC57}" type="slidenum">
              <a:rPr b="0" lang="ru-RU" sz="1800" spc="-1" strike="noStrike">
                <a:solidFill>
                  <a:srgbClr val="4c5557"/>
                </a:solidFill>
                <a:latin typeface="Montserrat SemiBold"/>
              </a:rPr>
              <a:t>&lt;номер&gt;</a:t>
            </a:fld>
            <a:endParaRPr b="0" lang="ru-RU" sz="1800" spc="-1" strike="noStrike">
              <a:latin typeface="Arial"/>
            </a:endParaRPr>
          </a:p>
        </p:txBody>
      </p:sp>
      <p:pic>
        <p:nvPicPr>
          <p:cNvPr id="64" name="Рисунок 35" descr=""/>
          <p:cNvPicPr/>
          <p:nvPr/>
        </p:nvPicPr>
        <p:blipFill>
          <a:blip r:embed="rId1"/>
          <a:stretch/>
        </p:blipFill>
        <p:spPr>
          <a:xfrm>
            <a:off x="606960" y="-2268720"/>
            <a:ext cx="2157120" cy="2157120"/>
          </a:xfrm>
          <a:prstGeom prst="rect">
            <a:avLst/>
          </a:prstGeom>
          <a:ln w="0">
            <a:noFill/>
          </a:ln>
        </p:spPr>
      </p:pic>
      <p:grpSp>
        <p:nvGrpSpPr>
          <p:cNvPr id="65" name="Группа 13"/>
          <p:cNvGrpSpPr/>
          <p:nvPr/>
        </p:nvGrpSpPr>
        <p:grpSpPr>
          <a:xfrm>
            <a:off x="1073880" y="1977480"/>
            <a:ext cx="10044000" cy="2902320"/>
            <a:chOff x="1073880" y="1977480"/>
            <a:chExt cx="10044000" cy="2902320"/>
          </a:xfrm>
        </p:grpSpPr>
        <p:sp>
          <p:nvSpPr>
            <p:cNvPr id="66" name="Прямоугольник: скругленные верхние углы 19"/>
            <p:cNvSpPr/>
            <p:nvPr/>
          </p:nvSpPr>
          <p:spPr>
            <a:xfrm flipH="1" rot="5400000">
              <a:off x="8043120" y="1703880"/>
              <a:ext cx="1264320" cy="4885200"/>
            </a:xfrm>
            <a:prstGeom prst="round2SameRect">
              <a:avLst>
                <a:gd name="adj1" fmla="val 45316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7" name="Прямоугольник: скругленные верхние углы 20"/>
            <p:cNvSpPr/>
            <p:nvPr/>
          </p:nvSpPr>
          <p:spPr>
            <a:xfrm flipH="1" rot="5400000">
              <a:off x="8043120" y="353880"/>
              <a:ext cx="1264320" cy="4885200"/>
            </a:xfrm>
            <a:prstGeom prst="round2SameRect">
              <a:avLst>
                <a:gd name="adj1" fmla="val 45316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8" name="Прямоугольник: скругленные верхние углы 18"/>
            <p:cNvSpPr/>
            <p:nvPr/>
          </p:nvSpPr>
          <p:spPr>
            <a:xfrm rot="16200000">
              <a:off x="2857680" y="1730520"/>
              <a:ext cx="1280520" cy="4848480"/>
            </a:xfrm>
            <a:prstGeom prst="round2SameRect">
              <a:avLst>
                <a:gd name="adj1" fmla="val 45316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9" name="Прямоугольник: скругленные верхние углы 6"/>
            <p:cNvSpPr/>
            <p:nvPr/>
          </p:nvSpPr>
          <p:spPr>
            <a:xfrm rot="16200000">
              <a:off x="2857680" y="364320"/>
              <a:ext cx="1280520" cy="4848480"/>
            </a:xfrm>
            <a:prstGeom prst="round2SameRect">
              <a:avLst>
                <a:gd name="adj1" fmla="val 45316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70" name="TextBox 4"/>
            <p:cNvSpPr/>
            <p:nvPr/>
          </p:nvSpPr>
          <p:spPr>
            <a:xfrm>
              <a:off x="1278000" y="2378880"/>
              <a:ext cx="3296520" cy="942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r">
                <a:lnSpc>
                  <a:spcPct val="100000"/>
                </a:lnSpc>
                <a:buNone/>
              </a:pPr>
              <a:r>
                <a:rPr b="0" lang="ru-RU" sz="1400" spc="-1" strike="noStrike">
                  <a:solidFill>
                    <a:srgbClr val="000000"/>
                  </a:solidFill>
                  <a:latin typeface="Montserrat SemiBold"/>
                </a:rPr>
                <a:t>сбор информации </a:t>
              </a:r>
              <a:br/>
              <a:r>
                <a:rPr b="0" lang="ru-RU" sz="1400" spc="-1" strike="noStrike">
                  <a:solidFill>
                    <a:srgbClr val="000000"/>
                  </a:solidFill>
                  <a:latin typeface="Montserrat"/>
                </a:rPr>
                <a:t>об условиях комфортности, доступности, созданных </a:t>
              </a:r>
              <a:br/>
              <a:r>
                <a:rPr b="0" lang="ru-RU" sz="1400" spc="-1" strike="noStrike">
                  <a:solidFill>
                    <a:srgbClr val="000000"/>
                  </a:solidFill>
                  <a:latin typeface="Montserrat"/>
                </a:rPr>
                <a:t>в организации</a:t>
              </a:r>
              <a:endParaRPr b="0" lang="ru-RU" sz="1400" spc="-1" strike="noStrike">
                <a:latin typeface="Arial"/>
              </a:endParaRPr>
            </a:p>
          </p:txBody>
        </p:sp>
        <p:grpSp>
          <p:nvGrpSpPr>
            <p:cNvPr id="71" name="Группа 7"/>
            <p:cNvGrpSpPr/>
            <p:nvPr/>
          </p:nvGrpSpPr>
          <p:grpSpPr>
            <a:xfrm>
              <a:off x="4626360" y="1977480"/>
              <a:ext cx="2902320" cy="2902320"/>
              <a:chOff x="4626360" y="1977480"/>
              <a:chExt cx="2902320" cy="2902320"/>
            </a:xfrm>
          </p:grpSpPr>
          <p:sp>
            <p:nvSpPr>
              <p:cNvPr id="72" name="Полилиния: фигура 9"/>
              <p:cNvSpPr/>
              <p:nvPr/>
            </p:nvSpPr>
            <p:spPr>
              <a:xfrm flipH="1">
                <a:off x="6077160" y="1977480"/>
                <a:ext cx="1451160" cy="1451160"/>
              </a:xfrm>
              <a:custGeom>
                <a:avLst/>
                <a:gdLst/>
                <a:ahLst/>
                <a:rect l="l" t="t" r="r" b="b"/>
                <a:pathLst>
                  <a:path w="1253218" h="1253218">
                    <a:moveTo>
                      <a:pt x="1253218" y="0"/>
                    </a:moveTo>
                    <a:lnTo>
                      <a:pt x="1253218" y="1253218"/>
                    </a:lnTo>
                    <a:lnTo>
                      <a:pt x="0" y="1253218"/>
                    </a:lnTo>
                    <a:cubicBezTo>
                      <a:pt x="0" y="561085"/>
                      <a:pt x="561085" y="0"/>
                      <a:pt x="1253218" y="0"/>
                    </a:cubicBezTo>
                    <a:close/>
                  </a:path>
                </a:pathLst>
              </a:custGeom>
              <a:solidFill>
                <a:srgbClr val="93b4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73" name="Полилиния: фигура 10"/>
              <p:cNvSpPr/>
              <p:nvPr/>
            </p:nvSpPr>
            <p:spPr>
              <a:xfrm>
                <a:off x="4626360" y="1977480"/>
                <a:ext cx="1451160" cy="1451160"/>
              </a:xfrm>
              <a:custGeom>
                <a:avLst/>
                <a:gdLst/>
                <a:ahLst/>
                <a:rect l="l" t="t" r="r" b="b"/>
                <a:pathLst>
                  <a:path w="1253218" h="1253218">
                    <a:moveTo>
                      <a:pt x="1253218" y="0"/>
                    </a:moveTo>
                    <a:lnTo>
                      <a:pt x="1253218" y="1253218"/>
                    </a:lnTo>
                    <a:lnTo>
                      <a:pt x="0" y="1253218"/>
                    </a:lnTo>
                    <a:cubicBezTo>
                      <a:pt x="0" y="561085"/>
                      <a:pt x="561085" y="0"/>
                      <a:pt x="1253218" y="0"/>
                    </a:cubicBezTo>
                    <a:close/>
                  </a:path>
                </a:pathLst>
              </a:custGeom>
              <a:solidFill>
                <a:srgbClr val="1a87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74" name="Полилиния: фигура 11"/>
              <p:cNvSpPr/>
              <p:nvPr/>
            </p:nvSpPr>
            <p:spPr>
              <a:xfrm flipV="1">
                <a:off x="4626360" y="3427920"/>
                <a:ext cx="1451160" cy="1451160"/>
              </a:xfrm>
              <a:custGeom>
                <a:avLst/>
                <a:gdLst/>
                <a:ahLst/>
                <a:rect l="l" t="t" r="r" b="b"/>
                <a:pathLst>
                  <a:path w="1253218" h="1253218">
                    <a:moveTo>
                      <a:pt x="1253218" y="0"/>
                    </a:moveTo>
                    <a:lnTo>
                      <a:pt x="1253218" y="1253218"/>
                    </a:lnTo>
                    <a:lnTo>
                      <a:pt x="0" y="1253218"/>
                    </a:lnTo>
                    <a:cubicBezTo>
                      <a:pt x="0" y="561085"/>
                      <a:pt x="561085" y="0"/>
                      <a:pt x="1253218" y="0"/>
                    </a:cubicBezTo>
                    <a:close/>
                  </a:path>
                </a:pathLst>
              </a:custGeom>
              <a:solidFill>
                <a:srgbClr val="9e120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75" name="Полилиния: фигура 12"/>
              <p:cNvSpPr/>
              <p:nvPr/>
            </p:nvSpPr>
            <p:spPr>
              <a:xfrm flipH="1" flipV="1">
                <a:off x="6077160" y="3428280"/>
                <a:ext cx="1451160" cy="1451160"/>
              </a:xfrm>
              <a:custGeom>
                <a:avLst/>
                <a:gdLst/>
                <a:ahLst/>
                <a:rect l="l" t="t" r="r" b="b"/>
                <a:pathLst>
                  <a:path w="1253218" h="1253218">
                    <a:moveTo>
                      <a:pt x="1253218" y="0"/>
                    </a:moveTo>
                    <a:lnTo>
                      <a:pt x="1253218" y="1253218"/>
                    </a:lnTo>
                    <a:lnTo>
                      <a:pt x="0" y="1253218"/>
                    </a:lnTo>
                    <a:cubicBezTo>
                      <a:pt x="0" y="561085"/>
                      <a:pt x="561085" y="0"/>
                      <a:pt x="1253218" y="0"/>
                    </a:cubicBezTo>
                    <a:close/>
                  </a:path>
                </a:pathLst>
              </a:custGeom>
              <a:solidFill>
                <a:srgbClr val="ded9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sp>
          <p:nvSpPr>
            <p:cNvPr id="76" name="TextBox 5"/>
            <p:cNvSpPr/>
            <p:nvPr/>
          </p:nvSpPr>
          <p:spPr>
            <a:xfrm>
              <a:off x="5406120" y="3274920"/>
              <a:ext cx="1914840" cy="433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ts val="2701"/>
                </a:lnSpc>
                <a:buNone/>
              </a:pPr>
              <a:r>
                <a:rPr b="0" lang="ru-RU" sz="4000" spc="-1" strike="noStrike">
                  <a:solidFill>
                    <a:srgbClr val="ffffff"/>
                  </a:solidFill>
                  <a:latin typeface="Montserrat SemiBold"/>
                </a:rPr>
                <a:t>НОК</a:t>
              </a:r>
              <a:endParaRPr b="0" lang="ru-RU" sz="4000" spc="-1" strike="noStrike">
                <a:latin typeface="Arial"/>
              </a:endParaRPr>
            </a:p>
          </p:txBody>
        </p:sp>
        <p:sp>
          <p:nvSpPr>
            <p:cNvPr id="77" name="TextBox 21"/>
            <p:cNvSpPr/>
            <p:nvPr/>
          </p:nvSpPr>
          <p:spPr>
            <a:xfrm>
              <a:off x="1761840" y="3739320"/>
              <a:ext cx="286416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r">
                <a:lnSpc>
                  <a:spcPct val="100000"/>
                </a:lnSpc>
                <a:buNone/>
              </a:pPr>
              <a:r>
                <a:rPr b="0" lang="ru-RU" sz="1400" spc="-1" strike="noStrike">
                  <a:solidFill>
                    <a:srgbClr val="000000"/>
                  </a:solidFill>
                  <a:latin typeface="Montserrat SemiBold"/>
                </a:rPr>
                <a:t>оценка</a:t>
              </a:r>
              <a:r>
                <a:rPr b="0" lang="ru-RU" sz="1400" spc="-1" strike="noStrike">
                  <a:solidFill>
                    <a:srgbClr val="000000"/>
                  </a:solidFill>
                  <a:latin typeface="Montserrat"/>
                </a:rPr>
                <a:t> официального </a:t>
              </a:r>
              <a:br/>
              <a:r>
                <a:rPr b="0" lang="ru-RU" sz="1400" spc="-1" strike="noStrike">
                  <a:solidFill>
                    <a:srgbClr val="000000"/>
                  </a:solidFill>
                  <a:latin typeface="Montserrat"/>
                </a:rPr>
                <a:t>сайта  организации</a:t>
              </a:r>
              <a:endParaRPr b="0" lang="ru-RU" sz="1400" spc="-1" strike="noStrike">
                <a:latin typeface="Arial"/>
              </a:endParaRPr>
            </a:p>
          </p:txBody>
        </p:sp>
        <p:sp>
          <p:nvSpPr>
            <p:cNvPr id="78" name="TextBox 22"/>
            <p:cNvSpPr/>
            <p:nvPr/>
          </p:nvSpPr>
          <p:spPr>
            <a:xfrm>
              <a:off x="7603920" y="2309040"/>
              <a:ext cx="2676240" cy="942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ru-RU" sz="1400" spc="-1" strike="noStrike">
                  <a:solidFill>
                    <a:srgbClr val="000000"/>
                  </a:solidFill>
                  <a:latin typeface="Montserrat SemiBold"/>
                </a:rPr>
                <a:t>сбор информации</a:t>
              </a:r>
              <a:r>
                <a:rPr b="0" lang="ru-RU" sz="1400" spc="-1" strike="noStrike">
                  <a:solidFill>
                    <a:srgbClr val="000000"/>
                  </a:solidFill>
                  <a:latin typeface="Montserrat"/>
                </a:rPr>
                <a:t>, размещенной </a:t>
              </a:r>
              <a:br/>
              <a:r>
                <a:rPr b="0" lang="ru-RU" sz="1400" spc="-1" strike="noStrike">
                  <a:solidFill>
                    <a:srgbClr val="000000"/>
                  </a:solidFill>
                  <a:latin typeface="Montserrat"/>
                </a:rPr>
                <a:t>на стенде </a:t>
              </a:r>
              <a:br/>
              <a:r>
                <a:rPr b="0" lang="ru-RU" sz="1400" spc="-1" strike="noStrike">
                  <a:solidFill>
                    <a:srgbClr val="000000"/>
                  </a:solidFill>
                  <a:latin typeface="Montserrat"/>
                </a:rPr>
                <a:t>в организации</a:t>
              </a:r>
              <a:endParaRPr b="0" lang="ru-RU" sz="1400" spc="-1" strike="noStrike">
                <a:latin typeface="Arial"/>
              </a:endParaRPr>
            </a:p>
          </p:txBody>
        </p:sp>
        <p:sp>
          <p:nvSpPr>
            <p:cNvPr id="79" name="TextBox 23"/>
            <p:cNvSpPr/>
            <p:nvPr/>
          </p:nvSpPr>
          <p:spPr>
            <a:xfrm>
              <a:off x="7562160" y="3898800"/>
              <a:ext cx="20678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ru-RU" sz="1400" spc="-1" strike="noStrike">
                  <a:solidFill>
                    <a:srgbClr val="000000"/>
                  </a:solidFill>
                  <a:latin typeface="Montserrat SemiBold"/>
                </a:rPr>
                <a:t>опрос</a:t>
              </a:r>
              <a:r>
                <a:rPr b="0" lang="ru-RU" sz="1400" spc="-1" strike="noStrike">
                  <a:solidFill>
                    <a:srgbClr val="000000"/>
                  </a:solidFill>
                  <a:latin typeface="Montserrat"/>
                </a:rPr>
                <a:t> получателей </a:t>
              </a:r>
              <a:br/>
              <a:r>
                <a:rPr b="0" lang="ru-RU" sz="1400" spc="-1" strike="noStrike">
                  <a:solidFill>
                    <a:srgbClr val="000000"/>
                  </a:solidFill>
                  <a:latin typeface="Montserrat"/>
                </a:rPr>
                <a:t>услуг</a:t>
              </a:r>
              <a:endParaRPr b="0" lang="ru-RU" sz="1400" spc="-1" strike="noStrike">
                <a:latin typeface="Arial"/>
              </a:endParaRPr>
            </a:p>
          </p:txBody>
        </p:sp>
      </p:grpSp>
      <p:pic>
        <p:nvPicPr>
          <p:cNvPr id="80" name="Рисунок 16" descr="Лупа со сплошной заливкой"/>
          <p:cNvPicPr/>
          <p:nvPr/>
        </p:nvPicPr>
        <p:blipFill>
          <a:blip r:embed="rId2"/>
          <a:stretch/>
        </p:blipFill>
        <p:spPr>
          <a:xfrm>
            <a:off x="1230840" y="3925080"/>
            <a:ext cx="549000" cy="549000"/>
          </a:xfrm>
          <a:prstGeom prst="rect">
            <a:avLst/>
          </a:prstGeom>
          <a:ln w="0">
            <a:noFill/>
          </a:ln>
        </p:spPr>
      </p:pic>
      <p:pic>
        <p:nvPicPr>
          <p:cNvPr id="81" name="Рисунок 25" descr="Буфер обмена со сплошной заливкой"/>
          <p:cNvPicPr/>
          <p:nvPr/>
        </p:nvPicPr>
        <p:blipFill>
          <a:blip r:embed="rId3"/>
          <a:stretch/>
        </p:blipFill>
        <p:spPr>
          <a:xfrm>
            <a:off x="10334880" y="3964680"/>
            <a:ext cx="509400" cy="509400"/>
          </a:xfrm>
          <a:prstGeom prst="rect">
            <a:avLst/>
          </a:prstGeom>
          <a:ln w="0">
            <a:noFill/>
          </a:ln>
        </p:spPr>
      </p:pic>
      <p:pic>
        <p:nvPicPr>
          <p:cNvPr id="82" name="Рисунок 27" descr="Бумага для заметок со сплошной заливкой"/>
          <p:cNvPicPr/>
          <p:nvPr/>
        </p:nvPicPr>
        <p:blipFill>
          <a:blip r:embed="rId4"/>
          <a:stretch/>
        </p:blipFill>
        <p:spPr>
          <a:xfrm>
            <a:off x="10295280" y="2513880"/>
            <a:ext cx="549000" cy="549000"/>
          </a:xfrm>
          <a:prstGeom prst="rect">
            <a:avLst/>
          </a:prstGeom>
          <a:ln w="0">
            <a:noFill/>
          </a:ln>
        </p:spPr>
      </p:pic>
      <p:pic>
        <p:nvPicPr>
          <p:cNvPr id="83" name="Рисунок 33" descr="Бумага для заметок со сплошной заливкой"/>
          <p:cNvPicPr/>
          <p:nvPr/>
        </p:nvPicPr>
        <p:blipFill>
          <a:blip r:embed="rId5"/>
          <a:stretch/>
        </p:blipFill>
        <p:spPr>
          <a:xfrm>
            <a:off x="1136520" y="2513880"/>
            <a:ext cx="549000" cy="549000"/>
          </a:xfrm>
          <a:prstGeom prst="rect">
            <a:avLst/>
          </a:prstGeom>
          <a:ln w="0">
            <a:noFill/>
          </a:ln>
        </p:spPr>
      </p:pic>
      <p:sp>
        <p:nvSpPr>
          <p:cNvPr id="84" name="Полилиния: фигура 24"/>
          <p:cNvSpPr/>
          <p:nvPr/>
        </p:nvSpPr>
        <p:spPr>
          <a:xfrm>
            <a:off x="695160" y="546120"/>
            <a:ext cx="7343280" cy="943920"/>
          </a:xfrm>
          <a:custGeom>
            <a:avLst/>
            <a:gdLst/>
            <a:ahLst/>
            <a:rect l="l" t="t" r="r" b="b"/>
            <a:pathLst>
              <a:path w="7343540" h="944252">
                <a:moveTo>
                  <a:pt x="0" y="0"/>
                </a:moveTo>
                <a:lnTo>
                  <a:pt x="7343540" y="0"/>
                </a:lnTo>
                <a:lnTo>
                  <a:pt x="6284578" y="944252"/>
                </a:lnTo>
                <a:lnTo>
                  <a:pt x="0" y="944252"/>
                </a:lnTo>
                <a:close/>
              </a:path>
            </a:pathLst>
          </a:custGeom>
          <a:solidFill>
            <a:srgbClr val="1a8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5" name="TextBox 26"/>
          <p:cNvSpPr/>
          <p:nvPr/>
        </p:nvSpPr>
        <p:spPr>
          <a:xfrm>
            <a:off x="1230840" y="794880"/>
            <a:ext cx="5895720" cy="43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701"/>
              </a:lnSpc>
              <a:buNone/>
            </a:pPr>
            <a:r>
              <a:rPr b="0" lang="ru-RU" sz="2800" spc="-1" strike="noStrike">
                <a:solidFill>
                  <a:srgbClr val="ffffff"/>
                </a:solidFill>
                <a:latin typeface="Montserrat SemiBold"/>
              </a:rPr>
              <a:t>Составляющие НОК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Номер слайда 5"/>
          <p:cNvSpPr/>
          <p:nvPr/>
        </p:nvSpPr>
        <p:spPr>
          <a:xfrm>
            <a:off x="9358920" y="5839200"/>
            <a:ext cx="3412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fld id="{116A3661-7B2B-45DD-9DD1-1CF651E03A6A}" type="slidenum">
              <a:rPr b="0" lang="ru-RU" sz="1800" spc="-1" strike="noStrike">
                <a:solidFill>
                  <a:srgbClr val="4c5557"/>
                </a:solidFill>
                <a:latin typeface="Montserrat SemiBold"/>
              </a:rPr>
              <a:t>&lt;номер&gt;</a:t>
            </a:fld>
            <a:endParaRPr b="0" lang="ru-RU" sz="1800" spc="-1" strike="noStrike">
              <a:latin typeface="Arial"/>
            </a:endParaRPr>
          </a:p>
        </p:txBody>
      </p:sp>
      <p:pic>
        <p:nvPicPr>
          <p:cNvPr id="87" name="Рисунок 35" descr=""/>
          <p:cNvPicPr/>
          <p:nvPr/>
        </p:nvPicPr>
        <p:blipFill>
          <a:blip r:embed="rId1"/>
          <a:stretch/>
        </p:blipFill>
        <p:spPr>
          <a:xfrm>
            <a:off x="515880" y="-2500560"/>
            <a:ext cx="2157120" cy="2157120"/>
          </a:xfrm>
          <a:prstGeom prst="rect">
            <a:avLst/>
          </a:prstGeom>
          <a:ln w="0">
            <a:noFill/>
          </a:ln>
        </p:spPr>
      </p:pic>
      <p:sp>
        <p:nvSpPr>
          <p:cNvPr id="88" name="Полилиния: фигура 24"/>
          <p:cNvSpPr/>
          <p:nvPr/>
        </p:nvSpPr>
        <p:spPr>
          <a:xfrm>
            <a:off x="695160" y="546120"/>
            <a:ext cx="7343280" cy="943920"/>
          </a:xfrm>
          <a:custGeom>
            <a:avLst/>
            <a:gdLst/>
            <a:ahLst/>
            <a:rect l="l" t="t" r="r" b="b"/>
            <a:pathLst>
              <a:path w="7343540" h="944252">
                <a:moveTo>
                  <a:pt x="0" y="0"/>
                </a:moveTo>
                <a:lnTo>
                  <a:pt x="7343540" y="0"/>
                </a:lnTo>
                <a:lnTo>
                  <a:pt x="6284578" y="944252"/>
                </a:lnTo>
                <a:lnTo>
                  <a:pt x="0" y="944252"/>
                </a:lnTo>
                <a:close/>
              </a:path>
            </a:pathLst>
          </a:custGeom>
          <a:solidFill>
            <a:srgbClr val="1a8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9" name="TextBox 26"/>
          <p:cNvSpPr/>
          <p:nvPr/>
        </p:nvSpPr>
        <p:spPr>
          <a:xfrm>
            <a:off x="1230840" y="794880"/>
            <a:ext cx="5895720" cy="43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701"/>
              </a:lnSpc>
              <a:buNone/>
            </a:pPr>
            <a:r>
              <a:rPr b="0" lang="ru-RU" sz="2800" spc="-1" strike="noStrike">
                <a:solidFill>
                  <a:srgbClr val="ffffff"/>
                </a:solidFill>
                <a:latin typeface="Montserrat SemiBold"/>
              </a:rPr>
              <a:t>Способы сбора информации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90" name="Прямоугольник: скругленные верхние углы 37"/>
          <p:cNvSpPr/>
          <p:nvPr/>
        </p:nvSpPr>
        <p:spPr>
          <a:xfrm rot="16200000">
            <a:off x="5165640" y="-2538720"/>
            <a:ext cx="1464120" cy="9834120"/>
          </a:xfrm>
          <a:prstGeom prst="round2SameRect">
            <a:avLst>
              <a:gd name="adj1" fmla="val 45316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1" name="Прямоугольник 1"/>
          <p:cNvSpPr/>
          <p:nvPr/>
        </p:nvSpPr>
        <p:spPr>
          <a:xfrm>
            <a:off x="2208600" y="1738800"/>
            <a:ext cx="8573040" cy="11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Montserrat SemiBold"/>
              </a:rPr>
              <a:t>оценка</a:t>
            </a:r>
            <a:r>
              <a:rPr b="0" lang="ru-RU" sz="1800" spc="-1" strike="noStrike">
                <a:solidFill>
                  <a:srgbClr val="000000"/>
                </a:solidFill>
                <a:latin typeface="Montserrat"/>
              </a:rPr>
              <a:t> официального сайта организации производилась </a:t>
            </a:r>
            <a:r>
              <a:rPr b="1" lang="ru-RU" sz="1800" spc="-1" strike="noStrike">
                <a:solidFill>
                  <a:srgbClr val="ff0000"/>
                </a:solidFill>
                <a:latin typeface="Montserrat"/>
              </a:rPr>
              <a:t>дистанционно </a:t>
            </a:r>
            <a:r>
              <a:rPr b="0" lang="ru-RU" sz="1800" spc="-1" strike="noStrike">
                <a:solidFill>
                  <a:srgbClr val="000000"/>
                </a:solidFill>
                <a:latin typeface="Montserrat"/>
              </a:rPr>
              <a:t>силами специалистов компании оператора по средствам анализа официального сайта организации на предмет соответствия информации действующему законодательству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92" name="Рисунок 39" descr="Лупа со сплошной заливкой"/>
          <p:cNvPicPr/>
          <p:nvPr/>
        </p:nvPicPr>
        <p:blipFill>
          <a:blip r:embed="rId2"/>
          <a:stretch/>
        </p:blipFill>
        <p:spPr>
          <a:xfrm>
            <a:off x="1312920" y="1960920"/>
            <a:ext cx="549000" cy="549000"/>
          </a:xfrm>
          <a:prstGeom prst="rect">
            <a:avLst/>
          </a:prstGeom>
          <a:ln w="0">
            <a:noFill/>
          </a:ln>
        </p:spPr>
      </p:pic>
      <p:sp>
        <p:nvSpPr>
          <p:cNvPr id="93" name="Прямоугольник: скругленные верхние углы 9"/>
          <p:cNvSpPr/>
          <p:nvPr/>
        </p:nvSpPr>
        <p:spPr>
          <a:xfrm rot="16200000">
            <a:off x="5280120" y="-1022400"/>
            <a:ext cx="1049760" cy="9834120"/>
          </a:xfrm>
          <a:prstGeom prst="round2SameRect">
            <a:avLst>
              <a:gd name="adj1" fmla="val 45316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4" name="Рисунок 10" descr="Бумага для заметок со сплошной заливкой"/>
          <p:cNvPicPr/>
          <p:nvPr/>
        </p:nvPicPr>
        <p:blipFill>
          <a:blip r:embed="rId3"/>
          <a:stretch/>
        </p:blipFill>
        <p:spPr>
          <a:xfrm>
            <a:off x="1345680" y="3663000"/>
            <a:ext cx="549000" cy="443520"/>
          </a:xfrm>
          <a:prstGeom prst="rect">
            <a:avLst/>
          </a:prstGeom>
          <a:ln w="0">
            <a:noFill/>
          </a:ln>
        </p:spPr>
      </p:pic>
      <p:sp>
        <p:nvSpPr>
          <p:cNvPr id="95" name="Прямоугольник 11"/>
          <p:cNvSpPr/>
          <p:nvPr/>
        </p:nvSpPr>
        <p:spPr>
          <a:xfrm>
            <a:off x="2096280" y="3358080"/>
            <a:ext cx="8678520" cy="11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Montserrat SemiBold"/>
              </a:rPr>
              <a:t>сбор информации </a:t>
            </a:r>
            <a:r>
              <a:rPr b="0" lang="ru-RU" sz="1800" spc="-1" strike="noStrike">
                <a:solidFill>
                  <a:srgbClr val="000000"/>
                </a:solidFill>
                <a:latin typeface="Montserrat"/>
              </a:rPr>
              <a:t>об условиях комфортности, доступности, созданных в организациях производился по средствам личного визита независимого наблюдателя и дистанционно посредством специализированного сервиса </a:t>
            </a:r>
            <a:r>
              <a:rPr b="0" lang="en-US" sz="1800" spc="-1" strike="noStrike">
                <a:solidFill>
                  <a:srgbClr val="000000"/>
                </a:solidFill>
                <a:latin typeface="Montserrat"/>
              </a:rPr>
              <a:t>Testograf.ru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6" name="Прямоугольник: скругленные верхние углы 12"/>
          <p:cNvSpPr/>
          <p:nvPr/>
        </p:nvSpPr>
        <p:spPr>
          <a:xfrm rot="16200000">
            <a:off x="5286600" y="219600"/>
            <a:ext cx="1051920" cy="9819000"/>
          </a:xfrm>
          <a:prstGeom prst="round2SameRect">
            <a:avLst>
              <a:gd name="adj1" fmla="val 45316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7" name="Рисунок 13" descr="Буфер обмена со сплошной заливкой"/>
          <p:cNvPicPr/>
          <p:nvPr/>
        </p:nvPicPr>
        <p:blipFill>
          <a:blip r:embed="rId4"/>
          <a:stretch/>
        </p:blipFill>
        <p:spPr>
          <a:xfrm>
            <a:off x="1319040" y="4842360"/>
            <a:ext cx="509400" cy="407160"/>
          </a:xfrm>
          <a:prstGeom prst="rect">
            <a:avLst/>
          </a:prstGeom>
          <a:ln w="0">
            <a:noFill/>
          </a:ln>
        </p:spPr>
      </p:pic>
      <p:sp>
        <p:nvSpPr>
          <p:cNvPr id="98" name="Прямоугольник 14"/>
          <p:cNvSpPr/>
          <p:nvPr/>
        </p:nvSpPr>
        <p:spPr>
          <a:xfrm>
            <a:off x="2096280" y="4667760"/>
            <a:ext cx="841320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Montserrat SemiBold"/>
              </a:rPr>
              <a:t>опрос</a:t>
            </a:r>
            <a:r>
              <a:rPr b="0" lang="ru-RU" sz="1800" spc="-1" strike="noStrike">
                <a:solidFill>
                  <a:srgbClr val="000000"/>
                </a:solidFill>
                <a:latin typeface="Montserrat"/>
              </a:rPr>
              <a:t> получателей услуг производился </a:t>
            </a:r>
            <a:r>
              <a:rPr b="1" lang="ru-RU" sz="1800" spc="-1" strike="noStrike">
                <a:solidFill>
                  <a:srgbClr val="ff0000"/>
                </a:solidFill>
                <a:latin typeface="Montserrat"/>
              </a:rPr>
              <a:t>дистанционно</a:t>
            </a:r>
            <a:r>
              <a:rPr b="1" lang="en-US" sz="1800" spc="-1" strike="noStrike">
                <a:solidFill>
                  <a:srgbClr val="ff0000"/>
                </a:solidFill>
                <a:latin typeface="Montserrat"/>
              </a:rPr>
              <a:t> </a:t>
            </a:r>
            <a:r>
              <a:rPr b="1" lang="ru-RU" sz="1800" spc="-1" strike="noStrike">
                <a:solidFill>
                  <a:srgbClr val="ff0000"/>
                </a:solidFill>
                <a:latin typeface="Montserrat"/>
              </a:rPr>
              <a:t>в электронном формате </a:t>
            </a:r>
            <a:r>
              <a:rPr b="0" lang="ru-RU" sz="1800" spc="-1" strike="noStrike">
                <a:solidFill>
                  <a:srgbClr val="000000"/>
                </a:solidFill>
                <a:latin typeface="Montserrat"/>
              </a:rPr>
              <a:t>посредством специализированного сервиса </a:t>
            </a:r>
            <a:r>
              <a:rPr b="0" lang="en-US" sz="1800" spc="-1" strike="noStrike">
                <a:solidFill>
                  <a:srgbClr val="000000"/>
                </a:solidFill>
                <a:latin typeface="Montserrat"/>
              </a:rPr>
              <a:t>Testograf.ru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Номер слайда 5"/>
          <p:cNvSpPr/>
          <p:nvPr/>
        </p:nvSpPr>
        <p:spPr>
          <a:xfrm>
            <a:off x="9347040" y="5814000"/>
            <a:ext cx="34128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fld id="{06395DD2-72AB-4317-9ABD-4082CCE0EE3D}" type="slidenum">
              <a:rPr b="0" lang="ru-RU" sz="1800" spc="-1" strike="noStrike">
                <a:solidFill>
                  <a:srgbClr val="4c5557"/>
                </a:solidFill>
                <a:latin typeface="Montserrat SemiBold"/>
              </a:rPr>
              <a:t>&lt;номер&gt;</a:t>
            </a:fld>
            <a:endParaRPr b="0" lang="ru-RU" sz="1800" spc="-1" strike="noStrike">
              <a:latin typeface="Arial"/>
            </a:endParaRPr>
          </a:p>
        </p:txBody>
      </p:sp>
      <p:pic>
        <p:nvPicPr>
          <p:cNvPr id="100" name="Рисунок 35" descr=""/>
          <p:cNvPicPr/>
          <p:nvPr/>
        </p:nvPicPr>
        <p:blipFill>
          <a:blip r:embed="rId1"/>
          <a:stretch/>
        </p:blipFill>
        <p:spPr>
          <a:xfrm>
            <a:off x="515880" y="-2500560"/>
            <a:ext cx="2157120" cy="2157120"/>
          </a:xfrm>
          <a:prstGeom prst="rect">
            <a:avLst/>
          </a:prstGeom>
          <a:ln w="0">
            <a:noFill/>
          </a:ln>
        </p:spPr>
      </p:pic>
      <p:sp>
        <p:nvSpPr>
          <p:cNvPr id="101" name="Полилиния: фигура 24"/>
          <p:cNvSpPr/>
          <p:nvPr/>
        </p:nvSpPr>
        <p:spPr>
          <a:xfrm>
            <a:off x="695160" y="546120"/>
            <a:ext cx="7343280" cy="689040"/>
          </a:xfrm>
          <a:custGeom>
            <a:avLst/>
            <a:gdLst/>
            <a:ahLst/>
            <a:rect l="l" t="t" r="r" b="b"/>
            <a:pathLst>
              <a:path w="7343540" h="944252">
                <a:moveTo>
                  <a:pt x="0" y="0"/>
                </a:moveTo>
                <a:lnTo>
                  <a:pt x="7343540" y="0"/>
                </a:lnTo>
                <a:lnTo>
                  <a:pt x="6284578" y="944252"/>
                </a:lnTo>
                <a:lnTo>
                  <a:pt x="0" y="944252"/>
                </a:lnTo>
                <a:close/>
              </a:path>
            </a:pathLst>
          </a:custGeom>
          <a:solidFill>
            <a:srgbClr val="1a8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2" name="TextBox 26"/>
          <p:cNvSpPr/>
          <p:nvPr/>
        </p:nvSpPr>
        <p:spPr>
          <a:xfrm>
            <a:off x="1219320" y="670320"/>
            <a:ext cx="5895720" cy="43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701"/>
              </a:lnSpc>
              <a:buNone/>
            </a:pPr>
            <a:r>
              <a:rPr b="0" lang="ru-RU" sz="2800" spc="-1" strike="noStrike">
                <a:solidFill>
                  <a:srgbClr val="ffffff"/>
                </a:solidFill>
                <a:latin typeface="Montserrat SemiBold"/>
              </a:rPr>
              <a:t>Результаты НОК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03" name="Прямоугольник 8"/>
          <p:cNvSpPr/>
          <p:nvPr/>
        </p:nvSpPr>
        <p:spPr>
          <a:xfrm>
            <a:off x="1546920" y="1603440"/>
            <a:ext cx="9097560" cy="40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В Независимой оценке 2024 года приняли участие </a:t>
            </a:r>
            <a:r>
              <a:rPr b="1" lang="ru-RU" sz="2000" spc="-1" strike="noStrike">
                <a:solidFill>
                  <a:srgbClr val="ff0000"/>
                </a:solidFill>
                <a:latin typeface="Times New Roman"/>
              </a:rPr>
              <a:t>30 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организаций культуры Алтайского края: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0000"/>
                </a:solidFill>
                <a:latin typeface="Times New Roman"/>
              </a:rPr>
              <a:t>30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 юридических лиц организаций культуры;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0000"/>
                </a:solidFill>
                <a:latin typeface="Times New Roman"/>
              </a:rPr>
              <a:t>749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 филиалов/ структурных подразделений;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ff0000"/>
                </a:solidFill>
                <a:latin typeface="Times New Roman"/>
              </a:rPr>
              <a:t>17141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 человек прошёл анкетирование;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в том числе </a:t>
            </a:r>
            <a:r>
              <a:rPr b="1" lang="ru-RU" sz="2000" spc="-1" strike="noStrike">
                <a:solidFill>
                  <a:srgbClr val="ff0000"/>
                </a:solidFill>
                <a:latin typeface="Times New Roman"/>
              </a:rPr>
              <a:t>291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 на площадке </a:t>
            </a:r>
            <a:r>
              <a:rPr b="1" lang="en-US" sz="2000" spc="-1" strike="noStrike" u="sng">
                <a:solidFill>
                  <a:srgbClr val="0563c1"/>
                </a:solidFill>
                <a:uFillTx/>
                <a:latin typeface="Times New Roman"/>
                <a:hlinkClick r:id="rId2"/>
              </a:rPr>
              <a:t>bus.gov.ru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br/>
            <a:r>
              <a:rPr b="1" lang="ru-RU" sz="2000" spc="-1" strike="noStrike">
                <a:solidFill>
                  <a:srgbClr val="ff0000"/>
                </a:solidFill>
                <a:latin typeface="Times New Roman"/>
              </a:rPr>
              <a:t>2683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 человека с ОВЗ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Номер слайда 5"/>
          <p:cNvSpPr/>
          <p:nvPr/>
        </p:nvSpPr>
        <p:spPr>
          <a:xfrm>
            <a:off x="9347040" y="5814000"/>
            <a:ext cx="34128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fld id="{BE0DAFBD-C3AF-4016-8DC0-4D259CCE8583}" type="slidenum">
              <a:rPr b="0" lang="ru-RU" sz="1800" spc="-1" strike="noStrike">
                <a:solidFill>
                  <a:srgbClr val="4c5557"/>
                </a:solidFill>
                <a:latin typeface="Montserrat SemiBold"/>
              </a:rPr>
              <a:t>&lt;номер&gt;</a:t>
            </a:fld>
            <a:endParaRPr b="0" lang="ru-RU" sz="1800" spc="-1" strike="noStrike">
              <a:latin typeface="Arial"/>
            </a:endParaRPr>
          </a:p>
        </p:txBody>
      </p:sp>
      <p:pic>
        <p:nvPicPr>
          <p:cNvPr id="105" name="Рисунок 35" descr=""/>
          <p:cNvPicPr/>
          <p:nvPr/>
        </p:nvPicPr>
        <p:blipFill>
          <a:blip r:embed="rId1"/>
          <a:stretch/>
        </p:blipFill>
        <p:spPr>
          <a:xfrm>
            <a:off x="515880" y="-2500560"/>
            <a:ext cx="2157120" cy="2157120"/>
          </a:xfrm>
          <a:prstGeom prst="rect">
            <a:avLst/>
          </a:prstGeom>
          <a:ln w="0">
            <a:noFill/>
          </a:ln>
        </p:spPr>
      </p:pic>
      <p:sp>
        <p:nvSpPr>
          <p:cNvPr id="106" name="Полилиния: фигура 24"/>
          <p:cNvSpPr/>
          <p:nvPr/>
        </p:nvSpPr>
        <p:spPr>
          <a:xfrm>
            <a:off x="695160" y="546120"/>
            <a:ext cx="7343280" cy="689040"/>
          </a:xfrm>
          <a:custGeom>
            <a:avLst/>
            <a:gdLst/>
            <a:ahLst/>
            <a:rect l="l" t="t" r="r" b="b"/>
            <a:pathLst>
              <a:path w="7343540" h="944252">
                <a:moveTo>
                  <a:pt x="0" y="0"/>
                </a:moveTo>
                <a:lnTo>
                  <a:pt x="7343540" y="0"/>
                </a:lnTo>
                <a:lnTo>
                  <a:pt x="6284578" y="944252"/>
                </a:lnTo>
                <a:lnTo>
                  <a:pt x="0" y="944252"/>
                </a:lnTo>
                <a:close/>
              </a:path>
            </a:pathLst>
          </a:custGeom>
          <a:solidFill>
            <a:srgbClr val="1a8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7" name="TextBox 26"/>
          <p:cNvSpPr/>
          <p:nvPr/>
        </p:nvSpPr>
        <p:spPr>
          <a:xfrm>
            <a:off x="910800" y="497880"/>
            <a:ext cx="5895720" cy="77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701"/>
              </a:lnSpc>
              <a:buNone/>
            </a:pPr>
            <a:r>
              <a:rPr b="1" lang="ru-RU" sz="2400" spc="-1" strike="noStrike">
                <a:solidFill>
                  <a:srgbClr val="ffffff"/>
                </a:solidFill>
                <a:latin typeface="PT Astra Serif"/>
                <a:ea typeface="Calibri"/>
              </a:rPr>
              <a:t>Открытость и доступность информации об организации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08" name="Прямоугольник 1"/>
          <p:cNvSpPr/>
          <p:nvPr/>
        </p:nvSpPr>
        <p:spPr>
          <a:xfrm>
            <a:off x="1219320" y="1119960"/>
            <a:ext cx="9752760" cy="461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50000"/>
              </a:lnSpc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Средний балл по критерию «Открытость и доступность информации об организации» составил - 96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 u="sng">
                <a:solidFill>
                  <a:srgbClr val="000000"/>
                </a:solidFill>
                <a:uFillTx/>
                <a:latin typeface="PT Astra Serif"/>
                <a:ea typeface="Calibri"/>
              </a:rPr>
              <a:t>4 организации набрали максимальны балл – 100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- </a:t>
            </a: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МБУК «Каменский районный краеведческий музей» Алтайского края;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- </a:t>
            </a: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МКУК  «Многофункциональный культурный центр» Заринского района;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- </a:t>
            </a: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МБУК «Культурно-информационный центр» Каменского района Алтайского края;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- </a:t>
            </a: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КГБУ  «Государственный музей истории литературы, искусства и культуры Алтая».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 u="sng">
                <a:solidFill>
                  <a:srgbClr val="000000"/>
                </a:solidFill>
                <a:uFillTx/>
                <a:latin typeface="PT Astra Serif"/>
                <a:ea typeface="Calibri"/>
              </a:rPr>
              <a:t>Наименьшие баллы набрали: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- </a:t>
            </a: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МКУК  «Многофункциональный культурный центр» Крутихинского района (Крутихинский РДК) – 75,1;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- МБУК «Топчихинский центральный Дом культуры» - 62,3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Номер слайда 5"/>
          <p:cNvSpPr/>
          <p:nvPr/>
        </p:nvSpPr>
        <p:spPr>
          <a:xfrm>
            <a:off x="9347040" y="5814000"/>
            <a:ext cx="34128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fld id="{985060EE-E0CA-4EFC-A9A5-A942C96EFF09}" type="slidenum">
              <a:rPr b="0" lang="ru-RU" sz="1800" spc="-1" strike="noStrike">
                <a:solidFill>
                  <a:srgbClr val="4c5557"/>
                </a:solidFill>
                <a:latin typeface="Montserrat SemiBold"/>
              </a:rPr>
              <a:t>&lt;номер&gt;</a:t>
            </a:fld>
            <a:endParaRPr b="0" lang="ru-RU" sz="1800" spc="-1" strike="noStrike">
              <a:latin typeface="Arial"/>
            </a:endParaRPr>
          </a:p>
        </p:txBody>
      </p:sp>
      <p:pic>
        <p:nvPicPr>
          <p:cNvPr id="110" name="Рисунок 35" descr=""/>
          <p:cNvPicPr/>
          <p:nvPr/>
        </p:nvPicPr>
        <p:blipFill>
          <a:blip r:embed="rId1"/>
          <a:stretch/>
        </p:blipFill>
        <p:spPr>
          <a:xfrm>
            <a:off x="515880" y="-2500560"/>
            <a:ext cx="2157120" cy="2157120"/>
          </a:xfrm>
          <a:prstGeom prst="rect">
            <a:avLst/>
          </a:prstGeom>
          <a:ln w="0">
            <a:noFill/>
          </a:ln>
        </p:spPr>
      </p:pic>
      <p:sp>
        <p:nvSpPr>
          <p:cNvPr id="111" name="Полилиния: фигура 24"/>
          <p:cNvSpPr/>
          <p:nvPr/>
        </p:nvSpPr>
        <p:spPr>
          <a:xfrm>
            <a:off x="695160" y="546120"/>
            <a:ext cx="7343280" cy="689040"/>
          </a:xfrm>
          <a:custGeom>
            <a:avLst/>
            <a:gdLst/>
            <a:ahLst/>
            <a:rect l="l" t="t" r="r" b="b"/>
            <a:pathLst>
              <a:path w="7343540" h="944252">
                <a:moveTo>
                  <a:pt x="0" y="0"/>
                </a:moveTo>
                <a:lnTo>
                  <a:pt x="7343540" y="0"/>
                </a:lnTo>
                <a:lnTo>
                  <a:pt x="6284578" y="944252"/>
                </a:lnTo>
                <a:lnTo>
                  <a:pt x="0" y="944252"/>
                </a:lnTo>
                <a:close/>
              </a:path>
            </a:pathLst>
          </a:custGeom>
          <a:solidFill>
            <a:srgbClr val="1a8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2" name="TextBox 26"/>
          <p:cNvSpPr/>
          <p:nvPr/>
        </p:nvSpPr>
        <p:spPr>
          <a:xfrm>
            <a:off x="804960" y="671400"/>
            <a:ext cx="7124040" cy="43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701"/>
              </a:lnSpc>
              <a:buNone/>
            </a:pPr>
            <a:r>
              <a:rPr b="1" lang="ru-RU" sz="2400" spc="-1" strike="noStrike">
                <a:solidFill>
                  <a:srgbClr val="ffffff"/>
                </a:solidFill>
                <a:latin typeface="PT Astra Serif"/>
                <a:ea typeface="Calibri"/>
              </a:rPr>
              <a:t>Комфортность условий предоставления услуг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13" name="Прямоугольник 1"/>
          <p:cNvSpPr/>
          <p:nvPr/>
        </p:nvSpPr>
        <p:spPr>
          <a:xfrm>
            <a:off x="886320" y="1535400"/>
            <a:ext cx="10419120" cy="379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50000"/>
              </a:lnSpc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Средний балл по критерию «Комфортность условий предоставления услуг» составил -96,8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 u="sng">
                <a:solidFill>
                  <a:srgbClr val="000000"/>
                </a:solidFill>
                <a:uFillTx/>
                <a:latin typeface="PT Astra Serif"/>
                <a:ea typeface="Calibri"/>
              </a:rPr>
              <a:t>Организации набравшие наибольшие баллы: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- </a:t>
            </a: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МКУК  «Многофункциональный культурный центр» Заринского района – 99,9;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- МБУК «Баевский многофункциональный культурный центр «Нижнечуманский СДК» - 99,8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- МКУК  «Многофункциональный культурный центр» Шипуновского района Алтайского края – 99,7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 u="sng">
                <a:solidFill>
                  <a:srgbClr val="000000"/>
                </a:solidFill>
                <a:uFillTx/>
                <a:latin typeface="PT Astra Serif"/>
                <a:ea typeface="Calibri"/>
              </a:rPr>
              <a:t>Наименьшие баллы набрали: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- </a:t>
            </a: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МБУК «МФКЦ Солтонского района» - 87,2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- МБУК «Топчихинский центральный Дом культуры» -79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Рисунок 35" descr=""/>
          <p:cNvPicPr/>
          <p:nvPr/>
        </p:nvPicPr>
        <p:blipFill>
          <a:blip r:embed="rId1"/>
          <a:stretch/>
        </p:blipFill>
        <p:spPr>
          <a:xfrm>
            <a:off x="515880" y="-2500560"/>
            <a:ext cx="2157120" cy="2157120"/>
          </a:xfrm>
          <a:prstGeom prst="rect">
            <a:avLst/>
          </a:prstGeom>
          <a:ln w="0">
            <a:noFill/>
          </a:ln>
        </p:spPr>
      </p:pic>
      <p:sp>
        <p:nvSpPr>
          <p:cNvPr id="115" name="Полилиния: фигура 24"/>
          <p:cNvSpPr/>
          <p:nvPr/>
        </p:nvSpPr>
        <p:spPr>
          <a:xfrm>
            <a:off x="695160" y="546120"/>
            <a:ext cx="7343280" cy="943920"/>
          </a:xfrm>
          <a:custGeom>
            <a:avLst/>
            <a:gdLst/>
            <a:ahLst/>
            <a:rect l="l" t="t" r="r" b="b"/>
            <a:pathLst>
              <a:path w="7343540" h="944252">
                <a:moveTo>
                  <a:pt x="0" y="0"/>
                </a:moveTo>
                <a:lnTo>
                  <a:pt x="7343540" y="0"/>
                </a:lnTo>
                <a:lnTo>
                  <a:pt x="6284578" y="944252"/>
                </a:lnTo>
                <a:lnTo>
                  <a:pt x="0" y="944252"/>
                </a:lnTo>
                <a:close/>
              </a:path>
            </a:pathLst>
          </a:custGeom>
          <a:solidFill>
            <a:srgbClr val="1a8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6" name="TextBox 26"/>
          <p:cNvSpPr/>
          <p:nvPr/>
        </p:nvSpPr>
        <p:spPr>
          <a:xfrm>
            <a:off x="695160" y="703440"/>
            <a:ext cx="7343280" cy="43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701"/>
              </a:lnSpc>
              <a:buNone/>
            </a:pPr>
            <a:r>
              <a:rPr b="1" lang="ru-RU" sz="2800" spc="-1" strike="noStrike">
                <a:solidFill>
                  <a:srgbClr val="ffffff"/>
                </a:solidFill>
                <a:latin typeface="PT Astra Serif"/>
                <a:ea typeface="Calibri"/>
              </a:rPr>
              <a:t>Доступность услуг для инвалидов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17" name="Номер слайда 5"/>
          <p:cNvSpPr/>
          <p:nvPr/>
        </p:nvSpPr>
        <p:spPr>
          <a:xfrm>
            <a:off x="9347040" y="5814000"/>
            <a:ext cx="34128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fld id="{68BFB9DC-A96F-4591-BFFF-420575B74837}" type="slidenum">
              <a:rPr b="0" lang="ru-RU" sz="1800" spc="-1" strike="noStrike">
                <a:solidFill>
                  <a:srgbClr val="4c5557"/>
                </a:solidFill>
                <a:latin typeface="Montserrat SemiBold"/>
              </a:rPr>
              <a:t>&lt;номер&gt;</a:t>
            </a:fld>
            <a:endParaRPr b="0" lang="ru-RU" sz="1800" spc="-1" strike="noStrike">
              <a:latin typeface="Arial"/>
            </a:endParaRPr>
          </a:p>
        </p:txBody>
      </p:sp>
      <p:sp>
        <p:nvSpPr>
          <p:cNvPr id="118" name="Прямоугольник 2"/>
          <p:cNvSpPr/>
          <p:nvPr/>
        </p:nvSpPr>
        <p:spPr>
          <a:xfrm>
            <a:off x="883800" y="1647720"/>
            <a:ext cx="10423800" cy="379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50000"/>
              </a:lnSpc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Средний балл по критерию «Доступность услуг для инвалидов» составил – 57,4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 u="sng">
                <a:solidFill>
                  <a:srgbClr val="000000"/>
                </a:solidFill>
                <a:uFillTx/>
                <a:latin typeface="PT Astra Serif"/>
                <a:ea typeface="Calibri"/>
              </a:rPr>
              <a:t>Организации набравшие наибольшие баллы: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50000"/>
              </a:lnSpc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- </a:t>
            </a: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КГБУ  «Алтайская краевая детская библиотека им. </a:t>
            </a:r>
            <a:r>
              <a:rPr b="0" lang="en-US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Н. К. Крупской»</a:t>
            </a: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 -100;</a:t>
            </a:r>
            <a:endParaRPr b="0" lang="ru-RU" sz="1800" spc="-1" strike="noStrike">
              <a:latin typeface="Arial"/>
            </a:endParaRPr>
          </a:p>
          <a:p>
            <a:pPr marL="285840" indent="-285840" algn="ctr">
              <a:lnSpc>
                <a:spcPct val="150000"/>
              </a:lnSpc>
              <a:buClr>
                <a:srgbClr val="000000"/>
              </a:buClr>
              <a:buFont typeface="StarSymbol"/>
              <a:buChar char="-"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КГБУ  «Алтайская краевая специальная библиотека для незрячих и слабовидящих» - 98,9</a:t>
            </a:r>
            <a:endParaRPr b="0" lang="ru-RU" sz="1800" spc="-1" strike="noStrike">
              <a:latin typeface="Arial"/>
            </a:endParaRPr>
          </a:p>
          <a:p>
            <a:pPr marL="285840" indent="-285840" algn="ctr">
              <a:lnSpc>
                <a:spcPct val="150000"/>
              </a:lnSpc>
              <a:buClr>
                <a:srgbClr val="000000"/>
              </a:buClr>
              <a:buFont typeface="StarSymbol"/>
              <a:buChar char="-"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КГБУ  «Алтайская краевая универсальная научная библиотека им. В.Я. Шишкова» - 98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 u="sng">
                <a:solidFill>
                  <a:srgbClr val="000000"/>
                </a:solidFill>
                <a:uFillTx/>
                <a:latin typeface="PT Astra Serif"/>
                <a:ea typeface="Calibri"/>
              </a:rPr>
              <a:t>Наименьшие баллы набрали: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- </a:t>
            </a: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МКУК  «Информационно-методический центр»г. Алейска -35,4;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- </a:t>
            </a: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МБУК «Краснощёковский многофункциональный культурный центр» - 35,2;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- </a:t>
            </a: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МБУК «Каменский районный краеведческий музей» Алтайского края -34,8.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Рисунок 35" descr=""/>
          <p:cNvPicPr/>
          <p:nvPr/>
        </p:nvPicPr>
        <p:blipFill>
          <a:blip r:embed="rId1"/>
          <a:stretch/>
        </p:blipFill>
        <p:spPr>
          <a:xfrm>
            <a:off x="515880" y="-2500560"/>
            <a:ext cx="2157120" cy="2157120"/>
          </a:xfrm>
          <a:prstGeom prst="rect">
            <a:avLst/>
          </a:prstGeom>
          <a:ln w="0">
            <a:noFill/>
          </a:ln>
        </p:spPr>
      </p:pic>
      <p:sp>
        <p:nvSpPr>
          <p:cNvPr id="120" name="Полилиния: фигура 24"/>
          <p:cNvSpPr/>
          <p:nvPr/>
        </p:nvSpPr>
        <p:spPr>
          <a:xfrm>
            <a:off x="695160" y="546120"/>
            <a:ext cx="7343280" cy="943920"/>
          </a:xfrm>
          <a:custGeom>
            <a:avLst/>
            <a:gdLst/>
            <a:ahLst/>
            <a:rect l="l" t="t" r="r" b="b"/>
            <a:pathLst>
              <a:path w="7343540" h="944252">
                <a:moveTo>
                  <a:pt x="0" y="0"/>
                </a:moveTo>
                <a:lnTo>
                  <a:pt x="7343540" y="0"/>
                </a:lnTo>
                <a:lnTo>
                  <a:pt x="6284578" y="944252"/>
                </a:lnTo>
                <a:lnTo>
                  <a:pt x="0" y="944252"/>
                </a:lnTo>
                <a:close/>
              </a:path>
            </a:pathLst>
          </a:custGeom>
          <a:solidFill>
            <a:srgbClr val="1a8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1" name="Номер слайда 5"/>
          <p:cNvSpPr/>
          <p:nvPr/>
        </p:nvSpPr>
        <p:spPr>
          <a:xfrm>
            <a:off x="9347040" y="5814000"/>
            <a:ext cx="34128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fld id="{5E516EA8-F588-49FB-8AF5-96B5CACC3C51}" type="slidenum">
              <a:rPr b="0" lang="ru-RU" sz="1800" spc="-1" strike="noStrike">
                <a:solidFill>
                  <a:srgbClr val="4c5557"/>
                </a:solidFill>
                <a:latin typeface="Montserrat SemiBold"/>
              </a:rPr>
              <a:t>&lt;номер&gt;</a:t>
            </a:fld>
            <a:endParaRPr b="0" lang="ru-RU" sz="1800" spc="-1" strike="noStrike">
              <a:latin typeface="Arial"/>
            </a:endParaRPr>
          </a:p>
        </p:txBody>
      </p:sp>
      <p:sp>
        <p:nvSpPr>
          <p:cNvPr id="122" name="TextBox 5"/>
          <p:cNvSpPr/>
          <p:nvPr/>
        </p:nvSpPr>
        <p:spPr>
          <a:xfrm>
            <a:off x="843840" y="625320"/>
            <a:ext cx="7343280" cy="77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701"/>
              </a:lnSpc>
              <a:buNone/>
            </a:pPr>
            <a:r>
              <a:rPr b="1" lang="ru-RU" sz="2400" spc="-1" strike="noStrike">
                <a:solidFill>
                  <a:srgbClr val="ffffff"/>
                </a:solidFill>
                <a:latin typeface="PT Astra Serif"/>
                <a:ea typeface="Calibri"/>
              </a:rPr>
              <a:t>Доброжелательность, вежливость работников учреждения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23" name="Прямоугольник 2"/>
          <p:cNvSpPr/>
          <p:nvPr/>
        </p:nvSpPr>
        <p:spPr>
          <a:xfrm>
            <a:off x="1026000" y="1950840"/>
            <a:ext cx="10140120" cy="297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50000"/>
              </a:lnSpc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Средний балл по критерию «Доброжелательность, вежливость работников учреждения» составил -99,08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 u="sng">
                <a:solidFill>
                  <a:srgbClr val="000000"/>
                </a:solidFill>
                <a:uFillTx/>
                <a:latin typeface="PT Astra Serif"/>
                <a:ea typeface="Calibri"/>
              </a:rPr>
              <a:t>2 организации набрали максимальны балл – 100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 u="sng">
                <a:solidFill>
                  <a:srgbClr val="000000"/>
                </a:solidFill>
                <a:uFillTx/>
                <a:latin typeface="PT Astra Serif"/>
                <a:ea typeface="Calibri"/>
              </a:rPr>
              <a:t>- </a:t>
            </a: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МКУК  «Многофункциональный культурный центр» Заринского района;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- КГБУ  «Алтайская краевая детская библиотека им. </a:t>
            </a:r>
            <a:r>
              <a:rPr b="0" lang="en-US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Н. К. Крупской»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 u="sng">
                <a:solidFill>
                  <a:srgbClr val="000000"/>
                </a:solidFill>
                <a:uFillTx/>
                <a:latin typeface="PT Astra Serif"/>
                <a:ea typeface="Calibri"/>
              </a:rPr>
              <a:t>Наименьшие баллы набрали: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- </a:t>
            </a: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МБУК «Культурно-досуговый центр» муниципального округа Суетский район – 96,3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Рисунок 35" descr=""/>
          <p:cNvPicPr/>
          <p:nvPr/>
        </p:nvPicPr>
        <p:blipFill>
          <a:blip r:embed="rId1"/>
          <a:stretch/>
        </p:blipFill>
        <p:spPr>
          <a:xfrm>
            <a:off x="515880" y="-2500560"/>
            <a:ext cx="2157120" cy="2157120"/>
          </a:xfrm>
          <a:prstGeom prst="rect">
            <a:avLst/>
          </a:prstGeom>
          <a:ln w="0">
            <a:noFill/>
          </a:ln>
        </p:spPr>
      </p:pic>
      <p:sp>
        <p:nvSpPr>
          <p:cNvPr id="125" name="Полилиния: фигура 24"/>
          <p:cNvSpPr/>
          <p:nvPr/>
        </p:nvSpPr>
        <p:spPr>
          <a:xfrm>
            <a:off x="695160" y="546120"/>
            <a:ext cx="7343280" cy="943920"/>
          </a:xfrm>
          <a:custGeom>
            <a:avLst/>
            <a:gdLst/>
            <a:ahLst/>
            <a:rect l="l" t="t" r="r" b="b"/>
            <a:pathLst>
              <a:path w="7343540" h="944252">
                <a:moveTo>
                  <a:pt x="0" y="0"/>
                </a:moveTo>
                <a:lnTo>
                  <a:pt x="7343540" y="0"/>
                </a:lnTo>
                <a:lnTo>
                  <a:pt x="6284578" y="944252"/>
                </a:lnTo>
                <a:lnTo>
                  <a:pt x="0" y="944252"/>
                </a:lnTo>
                <a:close/>
              </a:path>
            </a:pathLst>
          </a:custGeom>
          <a:solidFill>
            <a:srgbClr val="1a8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6" name="Номер слайда 5"/>
          <p:cNvSpPr/>
          <p:nvPr/>
        </p:nvSpPr>
        <p:spPr>
          <a:xfrm>
            <a:off x="9347040" y="5814000"/>
            <a:ext cx="44784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fld id="{AE92A222-45A6-4CF4-BD12-E99715F9F97D}" type="slidenum">
              <a:rPr b="0" lang="ru-RU" sz="1800" spc="-1" strike="noStrike">
                <a:solidFill>
                  <a:srgbClr val="4c5557"/>
                </a:solidFill>
                <a:latin typeface="Montserrat SemiBold"/>
              </a:rPr>
              <a:t>&lt;номер&gt;</a:t>
            </a:fld>
            <a:endParaRPr b="0" lang="ru-RU" sz="1800" spc="-1" strike="noStrike">
              <a:latin typeface="Arial"/>
            </a:endParaRPr>
          </a:p>
        </p:txBody>
      </p:sp>
      <p:sp>
        <p:nvSpPr>
          <p:cNvPr id="127" name="TextBox 5"/>
          <p:cNvSpPr/>
          <p:nvPr/>
        </p:nvSpPr>
        <p:spPr>
          <a:xfrm>
            <a:off x="847800" y="799200"/>
            <a:ext cx="7343280" cy="43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701"/>
              </a:lnSpc>
              <a:buNone/>
            </a:pPr>
            <a:r>
              <a:rPr b="1" lang="ru-RU" sz="2400" spc="-1" strike="noStrike">
                <a:solidFill>
                  <a:srgbClr val="ffffff"/>
                </a:solidFill>
                <a:latin typeface="PT Astra Serif"/>
                <a:ea typeface="Calibri"/>
              </a:rPr>
              <a:t>Удовлетворенность условиями оказания услуг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28" name="Прямоугольник 2"/>
          <p:cNvSpPr/>
          <p:nvPr/>
        </p:nvSpPr>
        <p:spPr>
          <a:xfrm>
            <a:off x="847800" y="1742040"/>
            <a:ext cx="10319040" cy="379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50000"/>
              </a:lnSpc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Средний балл по критерию «Удовлетворенность условиями оказания услуг» составил – 98,8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 u="sng">
                <a:solidFill>
                  <a:srgbClr val="000000"/>
                </a:solidFill>
                <a:uFillTx/>
                <a:latin typeface="PT Astra Serif"/>
                <a:ea typeface="Calibri"/>
              </a:rPr>
              <a:t>4 организации набрали максимальны балл – 100: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- </a:t>
            </a: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МБУК «Баевский многофункциональный культурный центр «Нижнечуманский СДК»;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- </a:t>
            </a: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МКУК  «Многофункциональный культурный центр» Заринского района;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- МБУК «Каменский районный краеведческий музей» Алтайского края;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- КГБУ  «Алтайская краевая детская библиотека им. </a:t>
            </a:r>
            <a:r>
              <a:rPr b="0" lang="en-US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Н. К. Крупской»</a:t>
            </a: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 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 u="sng">
                <a:solidFill>
                  <a:srgbClr val="000000"/>
                </a:solidFill>
                <a:uFillTx/>
                <a:latin typeface="PT Astra Serif"/>
                <a:ea typeface="Calibri"/>
              </a:rPr>
              <a:t>Наименьшие баллы набрали: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Calibri"/>
              </a:rPr>
              <a:t>- </a:t>
            </a:r>
            <a:r>
              <a:rPr b="0" lang="ru-RU" sz="1800" spc="-1" strike="noStrike">
                <a:solidFill>
                  <a:srgbClr val="000000"/>
                </a:solidFill>
                <a:latin typeface="PT Astra Serif"/>
                <a:ea typeface="Times New Roman"/>
              </a:rPr>
              <a:t>МБУК «Культурно-досуговый центр» муниципального округа Суетский район -95,6.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Рисунок 35" descr=""/>
          <p:cNvPicPr/>
          <p:nvPr/>
        </p:nvPicPr>
        <p:blipFill>
          <a:blip r:embed="rId1"/>
          <a:stretch/>
        </p:blipFill>
        <p:spPr>
          <a:xfrm>
            <a:off x="515880" y="-2500560"/>
            <a:ext cx="2157120" cy="2157120"/>
          </a:xfrm>
          <a:prstGeom prst="rect">
            <a:avLst/>
          </a:prstGeom>
          <a:ln w="0">
            <a:noFill/>
          </a:ln>
        </p:spPr>
      </p:pic>
      <p:sp>
        <p:nvSpPr>
          <p:cNvPr id="130" name="Полилиния: фигура 24"/>
          <p:cNvSpPr/>
          <p:nvPr/>
        </p:nvSpPr>
        <p:spPr>
          <a:xfrm>
            <a:off x="695160" y="546120"/>
            <a:ext cx="7343280" cy="943920"/>
          </a:xfrm>
          <a:custGeom>
            <a:avLst/>
            <a:gdLst/>
            <a:ahLst/>
            <a:rect l="l" t="t" r="r" b="b"/>
            <a:pathLst>
              <a:path w="7343540" h="944252">
                <a:moveTo>
                  <a:pt x="0" y="0"/>
                </a:moveTo>
                <a:lnTo>
                  <a:pt x="7343540" y="0"/>
                </a:lnTo>
                <a:lnTo>
                  <a:pt x="6284578" y="944252"/>
                </a:lnTo>
                <a:lnTo>
                  <a:pt x="0" y="944252"/>
                </a:lnTo>
                <a:close/>
              </a:path>
            </a:pathLst>
          </a:custGeom>
          <a:solidFill>
            <a:srgbClr val="1a8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1" name="Номер слайда 5"/>
          <p:cNvSpPr/>
          <p:nvPr/>
        </p:nvSpPr>
        <p:spPr>
          <a:xfrm>
            <a:off x="9347040" y="5814000"/>
            <a:ext cx="44784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fld id="{9E3F1F29-4A4F-416D-90D7-9118E944D07F}" type="slidenum">
              <a:rPr b="0" lang="ru-RU" sz="1800" spc="-1" strike="noStrike">
                <a:solidFill>
                  <a:srgbClr val="4c5557"/>
                </a:solidFill>
                <a:latin typeface="Montserrat SemiBold"/>
              </a:rPr>
              <a:t>&lt;номер&gt;</a:t>
            </a:fld>
            <a:endParaRPr b="0" lang="ru-RU" sz="1800" spc="-1" strike="noStrike">
              <a:latin typeface="Arial"/>
            </a:endParaRPr>
          </a:p>
        </p:txBody>
      </p:sp>
      <p:sp>
        <p:nvSpPr>
          <p:cNvPr id="132" name="TextBox 5"/>
          <p:cNvSpPr/>
          <p:nvPr/>
        </p:nvSpPr>
        <p:spPr>
          <a:xfrm>
            <a:off x="918360" y="798120"/>
            <a:ext cx="7343280" cy="43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701"/>
              </a:lnSpc>
              <a:buNone/>
            </a:pPr>
            <a:r>
              <a:rPr b="0" lang="ru-RU" sz="2800" spc="-1" strike="noStrike">
                <a:solidFill>
                  <a:srgbClr val="ffffff"/>
                </a:solidFill>
                <a:latin typeface="Montserrat SemiBold"/>
              </a:rPr>
              <a:t>Лидеры рейтинга НОК</a:t>
            </a:r>
            <a:endParaRPr b="0" lang="ru-RU" sz="2800" spc="-1" strike="noStrike">
              <a:latin typeface="Arial"/>
            </a:endParaRPr>
          </a:p>
        </p:txBody>
      </p:sp>
      <p:graphicFrame>
        <p:nvGraphicFramePr>
          <p:cNvPr id="133" name="Таблица 7"/>
          <p:cNvGraphicFramePr/>
          <p:nvPr/>
        </p:nvGraphicFramePr>
        <p:xfrm>
          <a:off x="1611720" y="1595520"/>
          <a:ext cx="9520920" cy="3155040"/>
        </p:xfrm>
        <a:graphic>
          <a:graphicData uri="http://schemas.openxmlformats.org/drawingml/2006/table">
            <a:tbl>
              <a:tblPr/>
              <a:tblGrid>
                <a:gridCol w="646200"/>
                <a:gridCol w="7205400"/>
                <a:gridCol w="1669320"/>
              </a:tblGrid>
              <a:tr h="42804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организации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Итоговый балл по учреждению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dd7ee"/>
                    </a:solidFill>
                  </a:tcPr>
                </a:tc>
              </a:tr>
              <a:tr h="28800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КГБУ  «Алтайская краевая детская библиотека им. Н. К. Крупской»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99,84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492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КГБУ  «Алтайская краевая специальная библиотека для незрячих и слабовидящих» 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99,07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492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КГБУ  «Алтайская краевая универсальная научная библиотека им. В.Я. Шишкова»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99,00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492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МБУ «Культурно-досуговый центр» г. Алейска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98,08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492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МБУК «Многофункциональный культурный центр» Романовского района Алтайского края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97,47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492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КГБУ  «Государственный музей истории литературы, искусства и культуры Алтая»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96,02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492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МБУК «Троицкий многофункциональный культурный центр»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92,85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5920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МБУК «Культурно-информационный центр» Рубцовского района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90,95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076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КГБУ  «Государственный художественный музей Алтайского края»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90,88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076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МБУК «Калманский культурно-информационный центр»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90,01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5920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МБУК «Михайловский многофункциональный культурный центр»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89,56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388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МКУК  «Многофункциональный культурный центр» Шипуновского района Алтайского края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89,51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976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МБУК «Баевский многофункциональный культурный центр «Нижнечуманский СДК»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89,11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5920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МКУК  «Многофункциональный культурный центр» Заринского района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88,85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076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КГБУ  «Алтайский государственный краеведческий музей»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88,84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Рисунок 35" descr=""/>
          <p:cNvPicPr/>
          <p:nvPr/>
        </p:nvPicPr>
        <p:blipFill>
          <a:blip r:embed="rId1"/>
          <a:stretch/>
        </p:blipFill>
        <p:spPr>
          <a:xfrm>
            <a:off x="515880" y="-2500560"/>
            <a:ext cx="2157120" cy="2157120"/>
          </a:xfrm>
          <a:prstGeom prst="rect">
            <a:avLst/>
          </a:prstGeom>
          <a:ln w="0">
            <a:noFill/>
          </a:ln>
        </p:spPr>
      </p:pic>
      <p:sp>
        <p:nvSpPr>
          <p:cNvPr id="135" name="Полилиния: фигура 24"/>
          <p:cNvSpPr/>
          <p:nvPr/>
        </p:nvSpPr>
        <p:spPr>
          <a:xfrm>
            <a:off x="695160" y="546120"/>
            <a:ext cx="7343280" cy="943920"/>
          </a:xfrm>
          <a:custGeom>
            <a:avLst/>
            <a:gdLst/>
            <a:ahLst/>
            <a:rect l="l" t="t" r="r" b="b"/>
            <a:pathLst>
              <a:path w="7343540" h="944252">
                <a:moveTo>
                  <a:pt x="0" y="0"/>
                </a:moveTo>
                <a:lnTo>
                  <a:pt x="7343540" y="0"/>
                </a:lnTo>
                <a:lnTo>
                  <a:pt x="6284578" y="944252"/>
                </a:lnTo>
                <a:lnTo>
                  <a:pt x="0" y="944252"/>
                </a:lnTo>
                <a:close/>
              </a:path>
            </a:pathLst>
          </a:custGeom>
          <a:solidFill>
            <a:srgbClr val="1a8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6" name="Номер слайда 5"/>
          <p:cNvSpPr/>
          <p:nvPr/>
        </p:nvSpPr>
        <p:spPr>
          <a:xfrm>
            <a:off x="9347040" y="5814000"/>
            <a:ext cx="44784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fld id="{01F1743E-B46C-48AB-89F6-F39CA15BD7E0}" type="slidenum">
              <a:rPr b="0" lang="ru-RU" sz="1800" spc="-1" strike="noStrike">
                <a:solidFill>
                  <a:srgbClr val="4c5557"/>
                </a:solidFill>
                <a:latin typeface="Montserrat SemiBold"/>
              </a:rPr>
              <a:t>&lt;номер&gt;</a:t>
            </a:fld>
            <a:endParaRPr b="0" lang="ru-RU" sz="1800" spc="-1" strike="noStrike">
              <a:latin typeface="Arial"/>
            </a:endParaRPr>
          </a:p>
        </p:txBody>
      </p:sp>
      <p:sp>
        <p:nvSpPr>
          <p:cNvPr id="137" name="TextBox 5"/>
          <p:cNvSpPr/>
          <p:nvPr/>
        </p:nvSpPr>
        <p:spPr>
          <a:xfrm>
            <a:off x="918360" y="798120"/>
            <a:ext cx="7343280" cy="43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701"/>
              </a:lnSpc>
              <a:buNone/>
            </a:pPr>
            <a:r>
              <a:rPr b="0" lang="ru-RU" sz="2800" spc="-1" strike="noStrike">
                <a:solidFill>
                  <a:srgbClr val="ffffff"/>
                </a:solidFill>
                <a:latin typeface="Montserrat SemiBold"/>
              </a:rPr>
              <a:t>Аутсайдеры рейтинга НОК</a:t>
            </a:r>
            <a:endParaRPr b="0" lang="ru-RU" sz="2800" spc="-1" strike="noStrike">
              <a:latin typeface="Arial"/>
            </a:endParaRPr>
          </a:p>
        </p:txBody>
      </p:sp>
      <p:graphicFrame>
        <p:nvGraphicFramePr>
          <p:cNvPr id="138" name="Таблица 1"/>
          <p:cNvGraphicFramePr/>
          <p:nvPr/>
        </p:nvGraphicFramePr>
        <p:xfrm>
          <a:off x="1353240" y="1504440"/>
          <a:ext cx="9767880" cy="3616920"/>
        </p:xfrm>
        <a:graphic>
          <a:graphicData uri="http://schemas.openxmlformats.org/drawingml/2006/table">
            <a:tbl>
              <a:tblPr/>
              <a:tblGrid>
                <a:gridCol w="1009080"/>
                <a:gridCol w="7284600"/>
                <a:gridCol w="1474200"/>
              </a:tblGrid>
              <a:tr h="42804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организации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Итоговый балл по учреждению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bdd7ee"/>
                    </a:solidFill>
                  </a:tcPr>
                </a:tc>
              </a:tr>
              <a:tr h="24480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МБУК «Топчихинский центральный Дом культуры»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77,28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2804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МКУК  «Многофункциональный культурный центр» Крутихинского района (Крутихинский РДК) 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81,30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492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МКУК  «Информационно-методический центр»г. Алейска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83,28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492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МКУК  «Тальменский многофункцио-нальный культурный центр»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86,35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468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МБУК «Многофункциональный культурный центр» Залесовского муниципального округа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86,48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492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МБУК «Краснощёковский многофункциональный культурный центр»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86,52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492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МБУК «МФКЦ Солтонского района»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86,57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492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МБУК «Каменский районный краеведческий музей» Алтайского края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86,83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468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МБУК «Многофункциональный центр» Первомайского района Алтайского края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86,89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468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МБУК «Многофункциональный культурный центр» Тюменцевского района 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86,89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468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МБУК «Культурно-досуговый центр» муниципального округа Суетский район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86,97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468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МБУК «Многофункциональный культурный центр» Мамонтовского района Алтайского края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87,30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468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МБУК «Культурно-информационный центр» Каменского района Алтайского края 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87,68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492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МКУ «Тогульский многофункциональный центр культуры»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87,83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8200"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МБУ многофункциональный культурный центр Завьяловского района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b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440" rIns="1440" tIns="14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88,37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ctr" marL="1440" marR="144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Рисунок 35" descr=""/>
          <p:cNvPicPr/>
          <p:nvPr/>
        </p:nvPicPr>
        <p:blipFill>
          <a:blip r:embed="rId1"/>
          <a:stretch/>
        </p:blipFill>
        <p:spPr>
          <a:xfrm>
            <a:off x="515880" y="-2500560"/>
            <a:ext cx="2157120" cy="2157120"/>
          </a:xfrm>
          <a:prstGeom prst="rect">
            <a:avLst/>
          </a:prstGeom>
          <a:ln w="0">
            <a:noFill/>
          </a:ln>
        </p:spPr>
      </p:pic>
      <p:sp>
        <p:nvSpPr>
          <p:cNvPr id="140" name="Полилиния: фигура 24"/>
          <p:cNvSpPr/>
          <p:nvPr/>
        </p:nvSpPr>
        <p:spPr>
          <a:xfrm>
            <a:off x="695160" y="546120"/>
            <a:ext cx="7343280" cy="943920"/>
          </a:xfrm>
          <a:custGeom>
            <a:avLst/>
            <a:gdLst/>
            <a:ahLst/>
            <a:rect l="l" t="t" r="r" b="b"/>
            <a:pathLst>
              <a:path w="7343540" h="944252">
                <a:moveTo>
                  <a:pt x="0" y="0"/>
                </a:moveTo>
                <a:lnTo>
                  <a:pt x="7343540" y="0"/>
                </a:lnTo>
                <a:lnTo>
                  <a:pt x="6284578" y="944252"/>
                </a:lnTo>
                <a:lnTo>
                  <a:pt x="0" y="944252"/>
                </a:lnTo>
                <a:close/>
              </a:path>
            </a:pathLst>
          </a:custGeom>
          <a:solidFill>
            <a:srgbClr val="1a8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1" name="Номер слайда 5"/>
          <p:cNvSpPr/>
          <p:nvPr/>
        </p:nvSpPr>
        <p:spPr>
          <a:xfrm>
            <a:off x="9347040" y="5814000"/>
            <a:ext cx="44784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fld id="{AA303514-D1E4-4EC5-80CC-441A49C7C47A}" type="slidenum">
              <a:rPr b="0" lang="ru-RU" sz="1800" spc="-1" strike="noStrike">
                <a:solidFill>
                  <a:srgbClr val="4c5557"/>
                </a:solidFill>
                <a:latin typeface="Montserrat SemiBold"/>
              </a:rPr>
              <a:t>&lt;номер&gt;</a:t>
            </a:fld>
            <a:endParaRPr b="0" lang="ru-RU" sz="1800" spc="-1" strike="noStrike">
              <a:latin typeface="Arial"/>
            </a:endParaRPr>
          </a:p>
        </p:txBody>
      </p:sp>
      <p:sp>
        <p:nvSpPr>
          <p:cNvPr id="142" name="TextBox 5"/>
          <p:cNvSpPr/>
          <p:nvPr/>
        </p:nvSpPr>
        <p:spPr>
          <a:xfrm>
            <a:off x="918360" y="798120"/>
            <a:ext cx="7343280" cy="43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701"/>
              </a:lnSpc>
              <a:buNone/>
            </a:pPr>
            <a:r>
              <a:rPr b="0" lang="ru-RU" sz="2800" spc="-1" strike="noStrike">
                <a:solidFill>
                  <a:srgbClr val="ffffff"/>
                </a:solidFill>
                <a:latin typeface="Montserrat SemiBold"/>
              </a:rPr>
              <a:t>ИТОГИ НОК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43" name="Прямоугольник 2"/>
          <p:cNvSpPr/>
          <p:nvPr/>
        </p:nvSpPr>
        <p:spPr>
          <a:xfrm>
            <a:off x="832320" y="1387440"/>
            <a:ext cx="10319040" cy="502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ff0000"/>
                </a:solidFill>
                <a:latin typeface="Times New Roman"/>
              </a:rPr>
              <a:t>Итоговый балл отрасли культуры в Алтайском крае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ff0000"/>
                </a:solidFill>
                <a:latin typeface="Times New Roman"/>
              </a:rPr>
              <a:t>89,55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Итоговый балл по 4 критерию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</a:rPr>
              <a:t>«Доброжелательность, вежливость работников организации» - </a:t>
            </a:r>
            <a:r>
              <a:rPr b="1" lang="ru-RU" sz="1800" spc="-1" strike="noStrike">
                <a:solidFill>
                  <a:srgbClr val="ff0000"/>
                </a:solidFill>
                <a:latin typeface="Times New Roman"/>
              </a:rPr>
              <a:t>99,08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Итоговый балл по 5 критерию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</a:rPr>
              <a:t>«Удовлетворенность условиями оказания услуг» -</a:t>
            </a:r>
            <a:r>
              <a:rPr b="1" lang="ru-RU" sz="1800" spc="-1" strike="noStrike">
                <a:solidFill>
                  <a:srgbClr val="ff0000"/>
                </a:solidFill>
                <a:latin typeface="Times New Roman"/>
              </a:rPr>
              <a:t>98,8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Итоговый балл по 2 критерию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</a:rPr>
              <a:t>«Комфортность условий предоставлений услуг» - </a:t>
            </a:r>
            <a:r>
              <a:rPr b="1" lang="ru-RU" sz="1800" spc="-1" strike="noStrike">
                <a:solidFill>
                  <a:srgbClr val="ff0000"/>
                </a:solidFill>
                <a:latin typeface="Times New Roman"/>
              </a:rPr>
              <a:t>96,8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Итоговый балл по</a:t>
            </a:r>
            <a:r>
              <a:rPr b="1" lang="ru-RU" sz="18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1 критерию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</a:rPr>
              <a:t>«Открытость и доступность информации об организации » - </a:t>
            </a:r>
            <a:r>
              <a:rPr b="1" lang="ru-RU" sz="1800" spc="-1" strike="noStrike">
                <a:solidFill>
                  <a:srgbClr val="ff0000"/>
                </a:solidFill>
                <a:latin typeface="Times New Roman"/>
              </a:rPr>
              <a:t>96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Итоговый балл по 3 критерию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</a:rPr>
              <a:t>«Доступность услуг для инвалидов» - </a:t>
            </a:r>
            <a:r>
              <a:rPr b="1" lang="ru-RU" sz="1800" spc="-1" strike="noStrike">
                <a:solidFill>
                  <a:srgbClr val="ff0000"/>
                </a:solidFill>
                <a:latin typeface="Times New Roman"/>
              </a:rPr>
              <a:t>57,4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Номер слайда 5"/>
          <p:cNvSpPr/>
          <p:nvPr/>
        </p:nvSpPr>
        <p:spPr>
          <a:xfrm>
            <a:off x="10972800" y="5943600"/>
            <a:ext cx="540360" cy="32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fld id="{2A32DE6A-2812-4702-A583-F903B1BBBA41}" type="slidenum">
              <a:rPr b="0" lang="ru-RU" sz="1800" spc="-1" strike="noStrike">
                <a:solidFill>
                  <a:srgbClr val="4c5557"/>
                </a:solidFill>
                <a:latin typeface="Montserrat SemiBold"/>
              </a:rPr>
              <a:t>&lt;номер&gt;</a:t>
            </a:fld>
            <a:endParaRPr b="0" lang="ru-RU" sz="1800" spc="-1" strike="noStrike">
              <a:latin typeface="Arial"/>
            </a:endParaRPr>
          </a:p>
        </p:txBody>
      </p:sp>
      <p:pic>
        <p:nvPicPr>
          <p:cNvPr id="145" name="Рисунок 35" descr=""/>
          <p:cNvPicPr/>
          <p:nvPr/>
        </p:nvPicPr>
        <p:blipFill>
          <a:blip r:embed="rId1"/>
          <a:stretch/>
        </p:blipFill>
        <p:spPr>
          <a:xfrm>
            <a:off x="2700360" y="-2572920"/>
            <a:ext cx="2157120" cy="2157120"/>
          </a:xfrm>
          <a:prstGeom prst="rect">
            <a:avLst/>
          </a:prstGeom>
          <a:ln w="0">
            <a:noFill/>
          </a:ln>
        </p:spPr>
      </p:pic>
      <p:sp>
        <p:nvSpPr>
          <p:cNvPr id="146" name="TextBox 59"/>
          <p:cNvSpPr/>
          <p:nvPr/>
        </p:nvSpPr>
        <p:spPr>
          <a:xfrm>
            <a:off x="2839680" y="3020400"/>
            <a:ext cx="6585480" cy="85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ru-RU" sz="3600" spc="-1" strike="noStrike">
                <a:solidFill>
                  <a:srgbClr val="9e120b"/>
                </a:solidFill>
                <a:latin typeface="Montserrat SemiBold"/>
              </a:rPr>
              <a:t>Спасибо за внимание!</a:t>
            </a:r>
            <a:endParaRPr b="0" lang="ru-RU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3600" spc="-1" strike="noStrike">
              <a:latin typeface="Arial"/>
            </a:endParaRPr>
          </a:p>
        </p:txBody>
      </p:sp>
      <p:sp>
        <p:nvSpPr>
          <p:cNvPr id="147" name="TextBox 5"/>
          <p:cNvSpPr/>
          <p:nvPr/>
        </p:nvSpPr>
        <p:spPr>
          <a:xfrm>
            <a:off x="947520" y="780120"/>
            <a:ext cx="5895720" cy="111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701"/>
              </a:lnSpc>
              <a:buNone/>
            </a:pPr>
            <a:r>
              <a:rPr b="0" lang="ru-RU" sz="2800" spc="-1" strike="noStrike">
                <a:solidFill>
                  <a:srgbClr val="ffffff"/>
                </a:solidFill>
                <a:latin typeface="Montserrat SemiBold"/>
              </a:rPr>
              <a:t>Предложения для внесения изменений в методику проведения НОКО </a:t>
            </a:r>
            <a:endParaRPr b="0" lang="ru-RU" sz="2800" spc="-1" strike="noStrike">
              <a:latin typeface="Arial"/>
            </a:endParaRPr>
          </a:p>
        </p:txBody>
      </p:sp>
      <p:grpSp>
        <p:nvGrpSpPr>
          <p:cNvPr id="148" name="Группа 6"/>
          <p:cNvGrpSpPr/>
          <p:nvPr/>
        </p:nvGrpSpPr>
        <p:grpSpPr>
          <a:xfrm>
            <a:off x="1056960" y="3568680"/>
            <a:ext cx="2220120" cy="2059200"/>
            <a:chOff x="1056960" y="3568680"/>
            <a:chExt cx="2220120" cy="2059200"/>
          </a:xfrm>
        </p:grpSpPr>
        <p:sp>
          <p:nvSpPr>
            <p:cNvPr id="149" name="Прямая соединительная линия 7"/>
            <p:cNvSpPr/>
            <p:nvPr/>
          </p:nvSpPr>
          <p:spPr>
            <a:xfrm flipH="1">
              <a:off x="1056960" y="5627520"/>
              <a:ext cx="2220120" cy="36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50" name="Прямая соединительная линия 8"/>
            <p:cNvSpPr/>
            <p:nvPr/>
          </p:nvSpPr>
          <p:spPr>
            <a:xfrm>
              <a:off x="1056960" y="3568680"/>
              <a:ext cx="360" cy="205884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151" name="Группа 9"/>
          <p:cNvGrpSpPr/>
          <p:nvPr/>
        </p:nvGrpSpPr>
        <p:grpSpPr>
          <a:xfrm>
            <a:off x="896040" y="3682800"/>
            <a:ext cx="2220120" cy="2059200"/>
            <a:chOff x="896040" y="3682800"/>
            <a:chExt cx="2220120" cy="2059200"/>
          </a:xfrm>
        </p:grpSpPr>
        <p:sp>
          <p:nvSpPr>
            <p:cNvPr id="152" name="Прямая соединительная линия 10"/>
            <p:cNvSpPr/>
            <p:nvPr/>
          </p:nvSpPr>
          <p:spPr>
            <a:xfrm flipH="1">
              <a:off x="896040" y="5741640"/>
              <a:ext cx="2220120" cy="360"/>
            </a:xfrm>
            <a:prstGeom prst="line">
              <a:avLst/>
            </a:prstGeom>
            <a:ln w="19050">
              <a:solidFill>
                <a:srgbClr val="1a87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53" name="Прямая соединительная линия 11"/>
            <p:cNvSpPr/>
            <p:nvPr/>
          </p:nvSpPr>
          <p:spPr>
            <a:xfrm>
              <a:off x="896040" y="3682800"/>
              <a:ext cx="360" cy="2058840"/>
            </a:xfrm>
            <a:prstGeom prst="line">
              <a:avLst/>
            </a:prstGeom>
            <a:ln w="19050">
              <a:solidFill>
                <a:srgbClr val="1a87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2264</TotalTime>
  <Application>LibreOffice/7.2.7.2$Linux_X86_64 LibreOffice_project/20$Build-2</Application>
  <AppVersion>15.0000</AppVersion>
  <Words>1154</Words>
  <Paragraphs>211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2021-08-31T10:00:57Z</dcterms:created>
  <dc:creator>User User1</dc:creator>
  <dc:description/>
  <dc:language>ru-RU</dc:language>
  <cp:lastModifiedBy>Юлиана Пикунова</cp:lastModifiedBy>
  <dcterms:modified xsi:type="dcterms:W3CDTF">2024-09-27T05:11:46Z</dcterms:modified>
  <cp:revision>258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14</vt:i4>
  </property>
</Properties>
</file>